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2"/>
  </p:sldMasterIdLst>
  <p:notesMasterIdLst>
    <p:notesMasterId r:id="rId23"/>
  </p:notesMasterIdLst>
  <p:sldIdLst>
    <p:sldId id="256" r:id="rId3"/>
    <p:sldId id="266" r:id="rId4"/>
    <p:sldId id="267" r:id="rId5"/>
    <p:sldId id="268" r:id="rId6"/>
    <p:sldId id="269" r:id="rId7"/>
    <p:sldId id="270" r:id="rId8"/>
    <p:sldId id="271" r:id="rId9"/>
    <p:sldId id="260" r:id="rId10"/>
    <p:sldId id="257" r:id="rId11"/>
    <p:sldId id="272" r:id="rId12"/>
    <p:sldId id="273" r:id="rId13"/>
    <p:sldId id="274" r:id="rId14"/>
    <p:sldId id="275" r:id="rId15"/>
    <p:sldId id="262" r:id="rId16"/>
    <p:sldId id="261" r:id="rId17"/>
    <p:sldId id="264" r:id="rId18"/>
    <p:sldId id="265" r:id="rId19"/>
    <p:sldId id="263" r:id="rId20"/>
    <p:sldId id="277"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314" y="-27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8DB960-2B76-49A4-B4DC-4E752D1B98C4}" type="datetimeFigureOut">
              <a:rPr lang="en-US" smtClean="0"/>
              <a:pPr/>
              <a:t>10/5/2012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C0730A-D9D0-4B64-B15A-CC5DED520116}" type="slidenum">
              <a:rPr lang="en-US" smtClean="0"/>
              <a:pPr/>
              <a:t>‹#›</a:t>
            </a:fld>
            <a:endParaRPr lang="en-US"/>
          </a:p>
        </p:txBody>
      </p:sp>
    </p:spTree>
    <p:extLst>
      <p:ext uri="{BB962C8B-B14F-4D97-AF65-F5344CB8AC3E}">
        <p14:creationId xmlns:p14="http://schemas.microsoft.com/office/powerpoint/2010/main" val="3705410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FC0730A-D9D0-4B64-B15A-CC5DED520116}"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FC0730A-D9D0-4B64-B15A-CC5DED520116}" type="slidenum">
              <a:rPr lang="en-US" smtClean="0"/>
              <a:pPr/>
              <a:t>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FC0730A-D9D0-4B64-B15A-CC5DED520116}" type="slidenum">
              <a:rPr lang="en-US" smtClean="0"/>
              <a:pPr/>
              <a:t>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FC0730A-D9D0-4B64-B15A-CC5DED520116}" type="slidenum">
              <a:rPr lang="en-US" smtClean="0"/>
              <a:pPr/>
              <a:t>14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FC0730A-D9D0-4B64-B15A-CC5DED520116}" type="slidenum">
              <a:rPr lang="en-US" smtClean="0"/>
              <a:pPr/>
              <a:t>15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2386A3-2E31-4C9B-B0BE-45709ADB9841}" type="slidenum">
              <a:rPr lang="en-US" smtClean="0"/>
              <a:pPr/>
              <a:t>18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733800"/>
            <a:ext cx="6858000" cy="1143000"/>
          </a:xfrm>
        </p:spPr>
        <p:txBody>
          <a:bodyPr anchor="ctr"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nchor="ctr" anchorCtr="0"/>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DA480A42-1B47-4A74-9A1D-F67E9D003F15}" type="datetimeFigureOut">
              <a:rPr lang="en-US" smtClean="0"/>
              <a:pPr/>
              <a:t>10/5/2012</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4024F9E6-8BD1-4849-86DE-3CD23B63DC4B}" type="slidenum">
              <a:rPr lang="en-US" smtClean="0"/>
              <a:pPr/>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A480A42-1B47-4A74-9A1D-F67E9D003F15}" type="datetimeFigureOut">
              <a:rPr lang="en-US" smtClean="0"/>
              <a:pPr/>
              <a:t>10/5/2012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24F9E6-8BD1-4849-86DE-3CD23B63DC4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A480A42-1B47-4A74-9A1D-F67E9D003F15}" type="datetimeFigureOut">
              <a:rPr lang="en-US" smtClean="0"/>
              <a:pPr/>
              <a:t>10/5/2012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24F9E6-8BD1-4849-86DE-3CD23B63DC4B}" type="slidenum">
              <a:rPr lang="en-US" smtClean="0"/>
              <a:pPr/>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A480A42-1B47-4A74-9A1D-F67E9D003F15}" type="datetimeFigureOut">
              <a:rPr lang="en-US" smtClean="0"/>
              <a:pPr/>
              <a:t>10/5/2012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24F9E6-8BD1-4849-86DE-3CD23B63DC4B}" type="slidenum">
              <a:rPr lang="en-US" smtClean="0"/>
              <a:pPr/>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DA480A42-1B47-4A74-9A1D-F67E9D003F15}" type="datetimeFigureOut">
              <a:rPr lang="en-US" smtClean="0"/>
              <a:pPr/>
              <a:t>10/5/2012</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4024F9E6-8BD1-4849-86DE-3CD23B63DC4B}" type="slidenum">
              <a:rPr lang="en-US" smtClean="0"/>
              <a:pPr/>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A480A42-1B47-4A74-9A1D-F67E9D003F15}" type="datetimeFigureOut">
              <a:rPr lang="en-US" smtClean="0"/>
              <a:pPr/>
              <a:t>10/5/2012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24F9E6-8BD1-4849-86DE-3CD23B63DC4B}" type="slidenum">
              <a:rPr lang="en-US" smtClean="0"/>
              <a:pPr/>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A480A42-1B47-4A74-9A1D-F67E9D003F15}" type="datetimeFigureOut">
              <a:rPr lang="en-US" smtClean="0"/>
              <a:pPr/>
              <a:t>10/5/2012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24F9E6-8BD1-4849-86DE-3CD23B63DC4B}" type="slidenum">
              <a:rPr lang="en-US" smtClean="0"/>
              <a:pPr/>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A480A42-1B47-4A74-9A1D-F67E9D003F15}" type="datetimeFigureOut">
              <a:rPr lang="en-US" smtClean="0"/>
              <a:pPr/>
              <a:t>10/5/2012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24F9E6-8BD1-4849-86DE-3CD23B63DC4B}" type="slidenum">
              <a:rPr lang="en-US" smtClean="0"/>
              <a:pPr/>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480A42-1B47-4A74-9A1D-F67E9D003F15}" type="datetimeFigureOut">
              <a:rPr lang="en-US" smtClean="0"/>
              <a:pPr/>
              <a:t>10/5/2012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24F9E6-8BD1-4849-86DE-3CD23B63DC4B}" type="slidenum">
              <a:rPr lang="en-US" smtClean="0"/>
              <a:pPr/>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A480A42-1B47-4A74-9A1D-F67E9D003F15}" type="datetimeFigureOut">
              <a:rPr lang="en-US" smtClean="0"/>
              <a:pPr/>
              <a:t>10/5/2012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24F9E6-8BD1-4849-86DE-3CD23B63DC4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A480A42-1B47-4A74-9A1D-F67E9D003F15}" type="datetimeFigureOut">
              <a:rPr lang="en-US" smtClean="0"/>
              <a:pPr/>
              <a:t>10/5/2012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24F9E6-8BD1-4849-86DE-3CD23B63DC4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A480A42-1B47-4A74-9A1D-F67E9D003F15}" type="datetimeFigureOut">
              <a:rPr lang="en-US" smtClean="0"/>
              <a:pPr/>
              <a:t>10/5/2012</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4024F9E6-8BD1-4849-86DE-3CD23B63DC4B}" type="slidenum">
              <a:rPr lang="en-US" smtClean="0"/>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1"/>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jdaugherty@mt.gov" TargetMode="External"/><Relationship Id="rId2" Type="http://schemas.openxmlformats.org/officeDocument/2006/relationships/hyperlink" Target="mailto:Stephanie.Cassavaugh@ijis.org" TargetMode="External"/><Relationship Id="rId1" Type="http://schemas.openxmlformats.org/officeDocument/2006/relationships/slideLayout" Target="../slideLayouts/slideLayout2.xml"/><Relationship Id="rId4" Type="http://schemas.openxmlformats.org/officeDocument/2006/relationships/hyperlink" Target="mailto:jeliel@mt.gov"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lumMod val="50000"/>
              </a:schemeClr>
            </a:gs>
            <a:gs pos="30000">
              <a:schemeClr val="bg2">
                <a:lumMod val="75000"/>
              </a:schemeClr>
            </a:gs>
            <a:gs pos="100000">
              <a:schemeClr val="bg2"/>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SAVIN IEPD PROJECT</a:t>
            </a:r>
            <a:br>
              <a:rPr lang="en-US" dirty="0" smtClean="0"/>
            </a:br>
            <a:r>
              <a:rPr lang="en-US" sz="1600" dirty="0" smtClean="0"/>
              <a:t>NAJIS Conference October 2012</a:t>
            </a:r>
            <a:r>
              <a:rPr lang="en-US" dirty="0" smtClean="0"/>
              <a:t> </a:t>
            </a:r>
            <a:endParaRPr lang="en-US" dirty="0"/>
          </a:p>
        </p:txBody>
      </p:sp>
      <p:sp>
        <p:nvSpPr>
          <p:cNvPr id="3" name="Subtitle 2"/>
          <p:cNvSpPr>
            <a:spLocks noGrp="1"/>
          </p:cNvSpPr>
          <p:nvPr>
            <p:ph type="subTitle" idx="1"/>
          </p:nvPr>
        </p:nvSpPr>
        <p:spPr/>
        <p:txBody>
          <a:bodyPr/>
          <a:lstStyle/>
          <a:p>
            <a:r>
              <a:rPr lang="en-US" dirty="0" smtClean="0"/>
              <a:t>John Daugherty Montana Department of Corrections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Service Purpose and Scope</a:t>
            </a:r>
            <a:endParaRPr lang="en-US" dirty="0"/>
          </a:p>
        </p:txBody>
      </p:sp>
      <p:sp>
        <p:nvSpPr>
          <p:cNvPr id="3" name="Content Placeholder 2"/>
          <p:cNvSpPr>
            <a:spLocks noGrp="1"/>
          </p:cNvSpPr>
          <p:nvPr>
            <p:ph sz="quarter" idx="1"/>
          </p:nvPr>
        </p:nvSpPr>
        <p:spPr/>
        <p:txBody>
          <a:bodyPr/>
          <a:lstStyle/>
          <a:p>
            <a:r>
              <a:rPr lang="en-US" sz="2800" dirty="0"/>
              <a:t>The Victim Notification </a:t>
            </a:r>
            <a:r>
              <a:rPr lang="en-US" sz="2800" dirty="0" smtClean="0"/>
              <a:t>Service </a:t>
            </a:r>
            <a:r>
              <a:rPr lang="en-US" sz="2800" dirty="0"/>
              <a:t>is a National Information Exchange Model (NIEM) and Global Reference Architecture (GRA) conformant national information standard for the exchanges of offender information and notifications from a criminal justice ‘notifying agency’ system to a Victim Notification Provider (VNP) system.</a:t>
            </a:r>
          </a:p>
          <a:p>
            <a:r>
              <a:rPr lang="x-none" sz="2800"/>
              <a:t>Victim registration and access to the VNP, as well as the actual </a:t>
            </a:r>
            <a:r>
              <a:rPr lang="en-US" sz="2800" dirty="0"/>
              <a:t>notification</a:t>
            </a:r>
            <a:r>
              <a:rPr lang="x-none" sz="2800"/>
              <a:t> delivery to the victim, are the responsibility of the </a:t>
            </a:r>
            <a:r>
              <a:rPr lang="en-US" sz="2800" dirty="0"/>
              <a:t>VNP</a:t>
            </a:r>
            <a:r>
              <a:rPr lang="x-none" sz="2800"/>
              <a:t>, and are not in the scope of this </a:t>
            </a:r>
            <a:r>
              <a:rPr lang="en-US" sz="2800" dirty="0"/>
              <a:t>service</a:t>
            </a:r>
            <a:r>
              <a:rPr lang="x-none" sz="2800"/>
              <a:t>.</a:t>
            </a:r>
            <a:endParaRPr lang="en-US" sz="2800" dirty="0"/>
          </a:p>
          <a:p>
            <a:endParaRPr lang="en-US" dirty="0"/>
          </a:p>
        </p:txBody>
      </p:sp>
    </p:spTree>
    <p:extLst>
      <p:ext uri="{BB962C8B-B14F-4D97-AF65-F5344CB8AC3E}">
        <p14:creationId xmlns:p14="http://schemas.microsoft.com/office/powerpoint/2010/main" val="12272070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Service Metadata</a:t>
            </a:r>
            <a:endParaRPr lang="en-US" dirty="0"/>
          </a:p>
        </p:txBody>
      </p:sp>
      <p:sp>
        <p:nvSpPr>
          <p:cNvPr id="3" name="Content Placeholder 2"/>
          <p:cNvSpPr>
            <a:spLocks noGrp="1"/>
          </p:cNvSpPr>
          <p:nvPr>
            <p:ph sz="quarter" idx="1"/>
          </p:nvPr>
        </p:nvSpPr>
        <p:spPr/>
        <p:txBody>
          <a:bodyPr/>
          <a:lstStyle/>
          <a:p>
            <a:r>
              <a:rPr lang="en-US" dirty="0"/>
              <a:t>The Victim Notification </a:t>
            </a:r>
            <a:r>
              <a:rPr lang="en-US" dirty="0" smtClean="0"/>
              <a:t>Service </a:t>
            </a:r>
            <a:r>
              <a:rPr lang="en-US" dirty="0"/>
              <a:t>facilitates cross jurisdictional data sharing to inform Victim Notification Providers </a:t>
            </a:r>
            <a:r>
              <a:rPr lang="en-US" dirty="0" smtClean="0"/>
              <a:t>(VNPs) about </a:t>
            </a:r>
            <a:r>
              <a:rPr lang="en-US" dirty="0"/>
              <a:t>a subject’s interaction with the criminal justice system.  This service can facilitate the ability to share subject information and provide event notification information.  Specific interactions with </a:t>
            </a:r>
            <a:r>
              <a:rPr lang="en-US" dirty="0" smtClean="0"/>
              <a:t>a </a:t>
            </a:r>
            <a:r>
              <a:rPr lang="en-US" dirty="0"/>
              <a:t>subject result in information being sent to a VNP.  The details will include information about the agency involved, relevant dates, identifiers (i.e. case number, ID number, etc.), and the disposition or status of the event.</a:t>
            </a:r>
          </a:p>
          <a:p>
            <a:endParaRPr lang="en-US" dirty="0"/>
          </a:p>
        </p:txBody>
      </p:sp>
    </p:spTree>
    <p:extLst>
      <p:ext uri="{BB962C8B-B14F-4D97-AF65-F5344CB8AC3E}">
        <p14:creationId xmlns:p14="http://schemas.microsoft.com/office/powerpoint/2010/main" val="39460331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Service Drivers and Objectives</a:t>
            </a:r>
            <a:endParaRPr lang="en-US" dirty="0"/>
          </a:p>
        </p:txBody>
      </p:sp>
      <p:sp>
        <p:nvSpPr>
          <p:cNvPr id="3" name="Content Placeholder 2"/>
          <p:cNvSpPr>
            <a:spLocks noGrp="1"/>
          </p:cNvSpPr>
          <p:nvPr>
            <p:ph sz="quarter" idx="1"/>
          </p:nvPr>
        </p:nvSpPr>
        <p:spPr/>
        <p:txBody>
          <a:bodyPr/>
          <a:lstStyle/>
          <a:p>
            <a:pPr>
              <a:defRPr/>
            </a:pPr>
            <a:r>
              <a:rPr lang="en-US" b="1" dirty="0"/>
              <a:t>Drivers</a:t>
            </a:r>
          </a:p>
          <a:p>
            <a:pPr indent="0">
              <a:buNone/>
              <a:defRPr/>
            </a:pPr>
            <a:r>
              <a:rPr lang="en-US" dirty="0"/>
              <a:t>Crime victims have a right to receive notification when offenders have specific types of interactions within the criminal justice system, in order to promote public safety and reduce victimization.</a:t>
            </a:r>
          </a:p>
          <a:p>
            <a:pPr>
              <a:defRPr/>
            </a:pPr>
            <a:r>
              <a:rPr lang="en-US" b="1" dirty="0"/>
              <a:t>Objectives</a:t>
            </a:r>
          </a:p>
          <a:p>
            <a:pPr indent="0">
              <a:buNone/>
              <a:defRPr/>
            </a:pPr>
            <a:r>
              <a:rPr lang="en-US" dirty="0"/>
              <a:t>Provide a standard information exchange package and service specification for use by victim information and notification programs.</a:t>
            </a:r>
          </a:p>
          <a:p>
            <a:endParaRPr lang="en-US" dirty="0"/>
          </a:p>
        </p:txBody>
      </p:sp>
    </p:spTree>
    <p:extLst>
      <p:ext uri="{BB962C8B-B14F-4D97-AF65-F5344CB8AC3E}">
        <p14:creationId xmlns:p14="http://schemas.microsoft.com/office/powerpoint/2010/main" val="4104476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Service Capability</a:t>
            </a:r>
            <a:endParaRPr lang="en-US" dirty="0"/>
          </a:p>
        </p:txBody>
      </p:sp>
      <p:sp>
        <p:nvSpPr>
          <p:cNvPr id="3" name="Content Placeholder 2"/>
          <p:cNvSpPr>
            <a:spLocks noGrp="1"/>
          </p:cNvSpPr>
          <p:nvPr>
            <p:ph sz="quarter" idx="1"/>
          </p:nvPr>
        </p:nvSpPr>
        <p:spPr/>
        <p:txBody>
          <a:bodyPr>
            <a:normAutofit lnSpcReduction="10000"/>
          </a:bodyPr>
          <a:lstStyle/>
          <a:p>
            <a:pPr lvl="0"/>
            <a:r>
              <a:rPr lang="en-US" dirty="0" smtClean="0"/>
              <a:t>Subject </a:t>
            </a:r>
            <a:r>
              <a:rPr lang="en-US" dirty="0"/>
              <a:t>Information (i.e. new offender, updated offender data) is possessed by notifying agencies required to participate in the victim notification process.  This service provides these agencies with the capability to exchange subject information with a victim notification provider (VNP).</a:t>
            </a:r>
          </a:p>
          <a:p>
            <a:pPr>
              <a:buFont typeface="Arial" charset="0"/>
              <a:buNone/>
              <a:defRPr/>
            </a:pPr>
            <a:endParaRPr lang="en-US" dirty="0"/>
          </a:p>
          <a:p>
            <a:pPr lvl="0"/>
            <a:r>
              <a:rPr lang="en-US" dirty="0"/>
              <a:t>Notification information is produced when a triggering event occurs in an agency that is required to participate in the victim notification process.  This service provides notifying agencies with the capability to exchange event notification information with a victim notification provider (VNP).</a:t>
            </a:r>
          </a:p>
          <a:p>
            <a:endParaRPr lang="en-US" dirty="0"/>
          </a:p>
        </p:txBody>
      </p:sp>
    </p:spTree>
    <p:extLst>
      <p:ext uri="{BB962C8B-B14F-4D97-AF65-F5344CB8AC3E}">
        <p14:creationId xmlns:p14="http://schemas.microsoft.com/office/powerpoint/2010/main" val="17886782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Roles and Responsibilities</a:t>
            </a:r>
            <a:endParaRPr lang="en-US" dirty="0"/>
          </a:p>
        </p:txBody>
      </p:sp>
      <p:sp>
        <p:nvSpPr>
          <p:cNvPr id="5" name="Content Placeholder 2"/>
          <p:cNvSpPr>
            <a:spLocks noGrp="1"/>
          </p:cNvSpPr>
          <p:nvPr>
            <p:ph sz="half" idx="1"/>
          </p:nvPr>
        </p:nvSpPr>
        <p:spPr>
          <a:xfrm>
            <a:off x="19050" y="1360327"/>
            <a:ext cx="3122613" cy="3059273"/>
          </a:xfrm>
        </p:spPr>
        <p:txBody>
          <a:bodyPr/>
          <a:lstStyle/>
          <a:p>
            <a:pPr marL="0" indent="0" algn="ctr">
              <a:buFontTx/>
              <a:buNone/>
              <a:defRPr/>
            </a:pPr>
            <a:r>
              <a:rPr lang="en-US" sz="1600" dirty="0" smtClean="0"/>
              <a:t>SME Team</a:t>
            </a:r>
          </a:p>
          <a:p>
            <a:pPr>
              <a:defRPr/>
            </a:pPr>
            <a:r>
              <a:rPr lang="en-US" sz="1600" dirty="0" smtClean="0"/>
              <a:t>Provide guidance to develop </a:t>
            </a:r>
            <a:r>
              <a:rPr lang="en-US" sz="1600" i="1" u="sng" dirty="0" smtClean="0"/>
              <a:t>business requirements </a:t>
            </a:r>
            <a:r>
              <a:rPr lang="en-US" sz="1600" dirty="0" smtClean="0"/>
              <a:t>Provide Guidance to develop </a:t>
            </a:r>
            <a:r>
              <a:rPr lang="en-US" sz="1600" i="1" u="sng" dirty="0" smtClean="0"/>
              <a:t>technical requirements</a:t>
            </a:r>
          </a:p>
          <a:p>
            <a:pPr>
              <a:defRPr/>
            </a:pPr>
            <a:r>
              <a:rPr lang="en-US" sz="1600" dirty="0" smtClean="0"/>
              <a:t>Participate in </a:t>
            </a:r>
            <a:r>
              <a:rPr lang="en-US" sz="1600" i="1" u="sng" dirty="0" smtClean="0"/>
              <a:t>monthly status </a:t>
            </a:r>
            <a:r>
              <a:rPr lang="en-US" sz="1600" dirty="0" smtClean="0"/>
              <a:t>calls</a:t>
            </a:r>
          </a:p>
          <a:p>
            <a:pPr>
              <a:defRPr/>
            </a:pPr>
            <a:r>
              <a:rPr lang="en-US" sz="1600" dirty="0"/>
              <a:t>Review and </a:t>
            </a:r>
            <a:r>
              <a:rPr lang="en-US" sz="1600" dirty="0" smtClean="0"/>
              <a:t>provide </a:t>
            </a:r>
            <a:r>
              <a:rPr lang="en-US" sz="1600" i="1" u="sng" dirty="0"/>
              <a:t>feedback</a:t>
            </a:r>
            <a:r>
              <a:rPr lang="en-US" sz="1600" dirty="0"/>
              <a:t> on the </a:t>
            </a:r>
            <a:r>
              <a:rPr lang="en-US" sz="1600" dirty="0" smtClean="0"/>
              <a:t>documents </a:t>
            </a:r>
            <a:r>
              <a:rPr lang="en-US" sz="1600" dirty="0"/>
              <a:t>developed </a:t>
            </a:r>
          </a:p>
        </p:txBody>
      </p:sp>
      <p:sp>
        <p:nvSpPr>
          <p:cNvPr id="6" name="Content Placeholder 3"/>
          <p:cNvSpPr txBox="1">
            <a:spLocks/>
          </p:cNvSpPr>
          <p:nvPr/>
        </p:nvSpPr>
        <p:spPr>
          <a:xfrm>
            <a:off x="3124200" y="1384577"/>
            <a:ext cx="3114675" cy="3035023"/>
          </a:xfrm>
          <a:prstGeom prst="rect">
            <a:avLst/>
          </a:prstGeom>
        </p:spPr>
        <p:txBody>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lgn="ctr">
              <a:buFontTx/>
              <a:buNone/>
              <a:defRPr/>
            </a:pPr>
            <a:r>
              <a:rPr lang="en-US" sz="1600" dirty="0" smtClean="0"/>
              <a:t>Sub-Contractor</a:t>
            </a:r>
          </a:p>
          <a:p>
            <a:pPr>
              <a:defRPr/>
            </a:pPr>
            <a:r>
              <a:rPr lang="en-US" sz="1600" i="1" u="sng" dirty="0" smtClean="0"/>
              <a:t>Facilitate</a:t>
            </a:r>
            <a:r>
              <a:rPr lang="en-US" sz="1600" dirty="0" smtClean="0"/>
              <a:t> requirement's gathering session</a:t>
            </a:r>
          </a:p>
          <a:p>
            <a:pPr>
              <a:defRPr/>
            </a:pPr>
            <a:r>
              <a:rPr lang="en-US" sz="1600" i="1" u="sng" dirty="0" smtClean="0"/>
              <a:t>Develop </a:t>
            </a:r>
            <a:r>
              <a:rPr lang="en-US" sz="1600" dirty="0" smtClean="0"/>
              <a:t>requirements documents</a:t>
            </a:r>
          </a:p>
          <a:p>
            <a:pPr>
              <a:defRPr/>
            </a:pPr>
            <a:r>
              <a:rPr lang="en-US" sz="1600" dirty="0" smtClean="0"/>
              <a:t>Develop </a:t>
            </a:r>
            <a:r>
              <a:rPr lang="en-US" sz="1600" i="1" u="sng" dirty="0" smtClean="0"/>
              <a:t>NIEM conformant </a:t>
            </a:r>
            <a:r>
              <a:rPr lang="en-US" sz="1600" dirty="0" smtClean="0"/>
              <a:t>exchange</a:t>
            </a:r>
          </a:p>
          <a:p>
            <a:pPr>
              <a:defRPr/>
            </a:pPr>
            <a:r>
              <a:rPr lang="en-US" sz="1600" dirty="0" smtClean="0"/>
              <a:t>Participate in </a:t>
            </a:r>
            <a:r>
              <a:rPr lang="en-US" sz="1600" i="1" u="sng" dirty="0" smtClean="0"/>
              <a:t>monthly status </a:t>
            </a:r>
            <a:r>
              <a:rPr lang="en-US" sz="1600" dirty="0" smtClean="0"/>
              <a:t>calls</a:t>
            </a:r>
          </a:p>
          <a:p>
            <a:pPr>
              <a:defRPr/>
            </a:pPr>
            <a:r>
              <a:rPr lang="en-US" sz="1600" dirty="0" smtClean="0"/>
              <a:t>Provide </a:t>
            </a:r>
            <a:r>
              <a:rPr lang="en-US" sz="1600" i="1" u="sng" dirty="0" smtClean="0"/>
              <a:t>implementation support </a:t>
            </a:r>
            <a:r>
              <a:rPr lang="en-US" sz="1600" dirty="0" smtClean="0"/>
              <a:t>to the pilot site</a:t>
            </a:r>
          </a:p>
          <a:p>
            <a:pPr>
              <a:defRPr/>
            </a:pPr>
            <a:endParaRPr lang="en-US" sz="1600" dirty="0"/>
          </a:p>
        </p:txBody>
      </p:sp>
      <p:sp>
        <p:nvSpPr>
          <p:cNvPr id="8" name="Content Placeholder 2"/>
          <p:cNvSpPr txBox="1">
            <a:spLocks/>
          </p:cNvSpPr>
          <p:nvPr/>
        </p:nvSpPr>
        <p:spPr>
          <a:xfrm>
            <a:off x="6021387" y="1383703"/>
            <a:ext cx="3122613" cy="3035897"/>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lgn="ctr">
              <a:buFontTx/>
              <a:buNone/>
              <a:defRPr/>
            </a:pPr>
            <a:r>
              <a:rPr lang="en-US" sz="1600" dirty="0" smtClean="0"/>
              <a:t>SME Team</a:t>
            </a:r>
          </a:p>
          <a:p>
            <a:pPr>
              <a:defRPr/>
            </a:pPr>
            <a:r>
              <a:rPr lang="en-US" sz="1600" dirty="0"/>
              <a:t>Participate in </a:t>
            </a:r>
            <a:r>
              <a:rPr lang="en-US" sz="1600" i="1" u="sng" dirty="0"/>
              <a:t>requirements gathering </a:t>
            </a:r>
            <a:r>
              <a:rPr lang="en-US" sz="1600" dirty="0"/>
              <a:t>session</a:t>
            </a:r>
          </a:p>
          <a:p>
            <a:pPr>
              <a:defRPr/>
            </a:pPr>
            <a:r>
              <a:rPr lang="en-US" sz="1600" dirty="0"/>
              <a:t>Participate in </a:t>
            </a:r>
            <a:r>
              <a:rPr lang="en-US" sz="1600" i="1" u="sng" dirty="0"/>
              <a:t>monthly status</a:t>
            </a:r>
            <a:r>
              <a:rPr lang="en-US" sz="1600" dirty="0"/>
              <a:t> calls</a:t>
            </a:r>
          </a:p>
          <a:p>
            <a:pPr>
              <a:defRPr/>
            </a:pPr>
            <a:r>
              <a:rPr lang="en-US" sz="1600" i="1" u="sng" dirty="0"/>
              <a:t>Implement</a:t>
            </a:r>
            <a:r>
              <a:rPr lang="en-US" sz="1600" dirty="0"/>
              <a:t> developed IEPD</a:t>
            </a:r>
          </a:p>
          <a:p>
            <a:pPr>
              <a:defRPr/>
            </a:pPr>
            <a:r>
              <a:rPr lang="en-US" sz="1600" dirty="0"/>
              <a:t>Document </a:t>
            </a:r>
            <a:r>
              <a:rPr lang="en-US" sz="1600" i="1" u="sng" dirty="0"/>
              <a:t>lessons learned</a:t>
            </a:r>
          </a:p>
          <a:p>
            <a:pPr marL="0" indent="0" algn="ctr">
              <a:buFontTx/>
              <a:buNone/>
              <a:defRPr/>
            </a:pPr>
            <a:endParaRPr lang="en-US" sz="1600" dirty="0" smtClean="0"/>
          </a:p>
        </p:txBody>
      </p:sp>
      <p:sp>
        <p:nvSpPr>
          <p:cNvPr id="10" name="TextBox 9"/>
          <p:cNvSpPr txBox="1"/>
          <p:nvPr/>
        </p:nvSpPr>
        <p:spPr bwMode="auto">
          <a:xfrm>
            <a:off x="489546" y="4419600"/>
            <a:ext cx="8383979" cy="769441"/>
          </a:xfrm>
          <a:prstGeom prst="rect">
            <a:avLst/>
          </a:prstGeom>
          <a:solidFill>
            <a:schemeClr val="bg1">
              <a:alpha val="76862"/>
            </a:schemeClr>
          </a:solidFill>
          <a:ln w="25400">
            <a:solidFill>
              <a:schemeClr val="tx2"/>
            </a:solidFill>
            <a:miter lim="800000"/>
            <a:headEnd/>
            <a:tailEnd/>
          </a:ln>
        </p:spPr>
        <p:txBody>
          <a:bodyPr wrap="square" rtlCol="0">
            <a:prstTxWarp prst="textNoShape">
              <a:avLst/>
            </a:prstTxWarp>
            <a:spAutoFit/>
          </a:bodyPr>
          <a:lstStyle/>
          <a:p>
            <a:pPr eaLnBrk="0" hangingPunct="0">
              <a:lnSpc>
                <a:spcPct val="110000"/>
              </a:lnSpc>
              <a:spcBef>
                <a:spcPct val="25000"/>
              </a:spcBef>
            </a:pPr>
            <a:r>
              <a:rPr lang="en-US" sz="2000" b="1" dirty="0" smtClean="0">
                <a:latin typeface="Calibri" pitchFamily="34" charset="0"/>
                <a:cs typeface="Calibri" pitchFamily="34" charset="0"/>
              </a:rPr>
              <a:t>The project was funded by the Bureau of Justice Assistance (BJA) and managed by the IJIS Institute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Project Subject Matter Experts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44524961"/>
              </p:ext>
            </p:extLst>
          </p:nvPr>
        </p:nvGraphicFramePr>
        <p:xfrm>
          <a:off x="533400" y="1143000"/>
          <a:ext cx="8229600" cy="5029203"/>
        </p:xfrm>
        <a:graphic>
          <a:graphicData uri="http://schemas.openxmlformats.org/drawingml/2006/table">
            <a:tbl>
              <a:tblPr firstRow="1" firstCol="1" bandRow="1">
                <a:tableStyleId>{D113A9D2-9D6B-4929-AA2D-F23B5EE8CBE7}</a:tableStyleId>
              </a:tblPr>
              <a:tblGrid>
                <a:gridCol w="3626397"/>
                <a:gridCol w="4603203"/>
              </a:tblGrid>
              <a:tr h="199467">
                <a:tc>
                  <a:txBody>
                    <a:bodyPr/>
                    <a:lstStyle/>
                    <a:p>
                      <a:pPr marL="0" marR="0" lvl="0" indent="0" algn="ctr" defTabSz="914400" rtl="0" eaLnBrk="1" latinLnBrk="0" hangingPunct="1">
                        <a:lnSpc>
                          <a:spcPct val="115000"/>
                        </a:lnSpc>
                        <a:spcBef>
                          <a:spcPts val="0"/>
                        </a:spcBef>
                        <a:spcAft>
                          <a:spcPts val="0"/>
                        </a:spcAft>
                        <a:buFont typeface="+mj-lt"/>
                        <a:buNone/>
                      </a:pPr>
                      <a:r>
                        <a:rPr lang="en-US" sz="1000" b="1" kern="1200" dirty="0" smtClean="0">
                          <a:solidFill>
                            <a:schemeClr val="dk1"/>
                          </a:solidFill>
                          <a:effectLst/>
                          <a:latin typeface="+mn-lt"/>
                          <a:ea typeface="+mn-ea"/>
                          <a:cs typeface="+mn-cs"/>
                        </a:rPr>
                        <a:t>Participant</a:t>
                      </a:r>
                      <a:endParaRPr lang="en-US" sz="1000" b="1" kern="1200" dirty="0">
                        <a:solidFill>
                          <a:schemeClr val="dk1"/>
                        </a:solidFill>
                        <a:effectLst/>
                        <a:latin typeface="+mn-lt"/>
                        <a:ea typeface="+mn-ea"/>
                        <a:cs typeface="+mn-cs"/>
                      </a:endParaRPr>
                    </a:p>
                  </a:txBody>
                  <a:tcPr marL="60295" marR="60295" marT="0" marB="0"/>
                </a:tc>
                <a:tc>
                  <a:txBody>
                    <a:bodyPr/>
                    <a:lstStyle/>
                    <a:p>
                      <a:pPr marL="0" marR="0" algn="ctr" defTabSz="914400" rtl="0" eaLnBrk="1" latinLnBrk="0" hangingPunct="1">
                        <a:lnSpc>
                          <a:spcPct val="115000"/>
                        </a:lnSpc>
                        <a:spcBef>
                          <a:spcPts val="0"/>
                        </a:spcBef>
                        <a:spcAft>
                          <a:spcPts val="0"/>
                        </a:spcAft>
                      </a:pPr>
                      <a:r>
                        <a:rPr lang="en-US" sz="1000" b="1" kern="1200" dirty="0" smtClean="0">
                          <a:solidFill>
                            <a:schemeClr val="dk1"/>
                          </a:solidFill>
                          <a:effectLst/>
                          <a:latin typeface="+mn-lt"/>
                          <a:ea typeface="+mn-ea"/>
                          <a:cs typeface="+mn-cs"/>
                        </a:rPr>
                        <a:t>Organization</a:t>
                      </a:r>
                      <a:endParaRPr lang="en-US" sz="1000" b="1" kern="1200" dirty="0">
                        <a:solidFill>
                          <a:schemeClr val="dk1"/>
                        </a:solidFill>
                        <a:effectLst/>
                        <a:latin typeface="+mn-lt"/>
                        <a:ea typeface="+mn-ea"/>
                        <a:cs typeface="+mn-cs"/>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Linda </a:t>
                      </a:r>
                      <a:r>
                        <a:rPr lang="en-US" sz="1000" b="1" dirty="0" err="1">
                          <a:effectLst/>
                        </a:rPr>
                        <a:t>Cimino</a:t>
                      </a:r>
                      <a:endParaRPr lang="en-US" sz="1000" b="1" dirty="0">
                        <a:effectLst/>
                        <a:latin typeface="Calibri"/>
                        <a:ea typeface="Calibri"/>
                        <a:cs typeface="Times New Roman"/>
                      </a:endParaRPr>
                    </a:p>
                  </a:txBody>
                  <a:tcPr marL="60295" marR="60295" marT="0" marB="0"/>
                </a:tc>
                <a:tc>
                  <a:txBody>
                    <a:bodyPr/>
                    <a:lstStyle/>
                    <a:p>
                      <a:pPr marL="0" marR="0" algn="l" defTabSz="914400" rtl="0" eaLnBrk="1" latinLnBrk="0" hangingPunct="1">
                        <a:lnSpc>
                          <a:spcPct val="115000"/>
                        </a:lnSpc>
                        <a:spcBef>
                          <a:spcPts val="0"/>
                        </a:spcBef>
                        <a:spcAft>
                          <a:spcPts val="0"/>
                        </a:spcAft>
                      </a:pPr>
                      <a:r>
                        <a:rPr lang="en-US" sz="1000" b="1" kern="1200" dirty="0">
                          <a:effectLst/>
                        </a:rPr>
                        <a:t>Connecticut, Director of </a:t>
                      </a:r>
                      <a:r>
                        <a:rPr lang="en-US" sz="1000" b="1" kern="1200" dirty="0" smtClean="0">
                          <a:effectLst/>
                        </a:rPr>
                        <a:t>the Office of Victim </a:t>
                      </a:r>
                      <a:r>
                        <a:rPr lang="en-US" sz="1000" b="1" kern="1200" dirty="0">
                          <a:effectLst/>
                        </a:rPr>
                        <a:t>Services</a:t>
                      </a:r>
                      <a:endParaRPr lang="en-US" sz="1000" b="1" kern="1200" dirty="0">
                        <a:solidFill>
                          <a:schemeClr val="dk1"/>
                        </a:solidFill>
                        <a:effectLst/>
                        <a:latin typeface="+mn-lt"/>
                        <a:ea typeface="+mn-ea"/>
                        <a:cs typeface="+mn-cs"/>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Pat </a:t>
                      </a:r>
                      <a:r>
                        <a:rPr lang="en-US" sz="1000" b="1" dirty="0" err="1">
                          <a:effectLst/>
                        </a:rPr>
                        <a:t>Tuthill</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Interstate Compact</a:t>
                      </a:r>
                      <a:endParaRPr lang="en-US" sz="100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Brent Meyers</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a:effectLst/>
                        </a:rPr>
                        <a:t>Indiana Department of Corrections</a:t>
                      </a:r>
                      <a:endParaRPr lang="en-US" sz="1000" b="1">
                        <a:effectLst/>
                        <a:latin typeface="Calibri"/>
                        <a:ea typeface="Calibri"/>
                        <a:cs typeface="Times New Roman"/>
                      </a:endParaRPr>
                    </a:p>
                  </a:txBody>
                  <a:tcPr marL="60295" marR="60295" marT="0" marB="0"/>
                </a:tc>
              </a:tr>
              <a:tr h="270431">
                <a:tc>
                  <a:txBody>
                    <a:bodyPr/>
                    <a:lstStyle/>
                    <a:p>
                      <a:pPr marL="0" marR="0" lvl="0" indent="0">
                        <a:lnSpc>
                          <a:spcPct val="115000"/>
                        </a:lnSpc>
                        <a:spcBef>
                          <a:spcPts val="0"/>
                        </a:spcBef>
                        <a:spcAft>
                          <a:spcPts val="0"/>
                        </a:spcAft>
                        <a:buFont typeface="+mj-lt"/>
                        <a:buNone/>
                      </a:pPr>
                      <a:r>
                        <a:rPr lang="en-US" sz="1000" b="1" dirty="0">
                          <a:effectLst/>
                        </a:rPr>
                        <a:t>Tracy Mullins</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American Probation and Parole Association (APPA)</a:t>
                      </a:r>
                      <a:endParaRPr lang="en-US" sz="100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John Daugherty</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Montana Department of Corrections</a:t>
                      </a:r>
                      <a:endParaRPr lang="en-US" sz="100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Joe Chapman</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a:effectLst/>
                        </a:rPr>
                        <a:t>Montana Department of Justice</a:t>
                      </a:r>
                      <a:endParaRPr lang="en-US" sz="1000" b="1">
                        <a:effectLst/>
                        <a:latin typeface="Calibri"/>
                        <a:ea typeface="Calibri"/>
                        <a:cs typeface="Times New Roman"/>
                      </a:endParaRPr>
                    </a:p>
                  </a:txBody>
                  <a:tcPr marL="60295" marR="60295" marT="0" marB="0"/>
                </a:tc>
              </a:tr>
              <a:tr h="213112">
                <a:tc>
                  <a:txBody>
                    <a:bodyPr/>
                    <a:lstStyle/>
                    <a:p>
                      <a:pPr marL="0" marR="0" lvl="0" indent="0">
                        <a:lnSpc>
                          <a:spcPct val="115000"/>
                        </a:lnSpc>
                        <a:spcBef>
                          <a:spcPts val="0"/>
                        </a:spcBef>
                        <a:spcAft>
                          <a:spcPts val="0"/>
                        </a:spcAft>
                        <a:buFont typeface="+mj-lt"/>
                        <a:buNone/>
                      </a:pPr>
                      <a:r>
                        <a:rPr lang="en-US" sz="1000" b="1" dirty="0">
                          <a:effectLst/>
                        </a:rPr>
                        <a:t>Joan </a:t>
                      </a:r>
                      <a:r>
                        <a:rPr lang="en-US" sz="1000" b="1" dirty="0" err="1">
                          <a:effectLst/>
                        </a:rPr>
                        <a:t>Eliel</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1000"/>
                        </a:spcAft>
                      </a:pPr>
                      <a:r>
                        <a:rPr lang="en-US" sz="950" b="1" dirty="0">
                          <a:effectLst/>
                        </a:rPr>
                        <a:t>Montana Department of Justice, </a:t>
                      </a:r>
                      <a:r>
                        <a:rPr lang="en-US" sz="950" b="1" dirty="0" smtClean="0">
                          <a:effectLst/>
                        </a:rPr>
                        <a:t>Consumer </a:t>
                      </a:r>
                      <a:r>
                        <a:rPr lang="en-US" sz="950" b="1" dirty="0">
                          <a:effectLst/>
                        </a:rPr>
                        <a:t>Protection and Victim Services</a:t>
                      </a:r>
                      <a:endParaRPr lang="en-US" sz="95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Jack Marks</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1000"/>
                        </a:spcAft>
                      </a:pPr>
                      <a:r>
                        <a:rPr lang="en-US" sz="1000" b="1">
                          <a:effectLst/>
                        </a:rPr>
                        <a:t>Montana Department of Justice</a:t>
                      </a:r>
                      <a:endParaRPr lang="en-US" sz="1000" b="1">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Renee Armstrong</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a:effectLst/>
                        </a:rPr>
                        <a:t>APPRISS</a:t>
                      </a:r>
                      <a:endParaRPr lang="en-US" sz="1000" b="1">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err="1">
                          <a:effectLst/>
                        </a:rPr>
                        <a:t>Sharad</a:t>
                      </a:r>
                      <a:r>
                        <a:rPr lang="en-US" sz="1000" b="1" dirty="0">
                          <a:effectLst/>
                        </a:rPr>
                        <a:t> </a:t>
                      </a:r>
                      <a:r>
                        <a:rPr lang="en-US" sz="1000" b="1" dirty="0" err="1">
                          <a:effectLst/>
                        </a:rPr>
                        <a:t>Rao</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a:effectLst/>
                        </a:rPr>
                        <a:t>Tetrus Consulting Group</a:t>
                      </a:r>
                      <a:endParaRPr lang="en-US" sz="1000" b="1">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Tammy </a:t>
                      </a:r>
                      <a:r>
                        <a:rPr lang="en-US" sz="1000" b="1" dirty="0" err="1">
                          <a:effectLst/>
                        </a:rPr>
                        <a:t>Woodhams</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National Criminal Justice Association</a:t>
                      </a:r>
                      <a:endParaRPr lang="en-US" sz="100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John </a:t>
                      </a:r>
                      <a:r>
                        <a:rPr lang="en-US" sz="1000" b="1" dirty="0" err="1">
                          <a:effectLst/>
                        </a:rPr>
                        <a:t>Goergen</a:t>
                      </a:r>
                      <a:endParaRPr lang="en-US" sz="1000" b="1" dirty="0">
                        <a:effectLst/>
                        <a:latin typeface="Calibri"/>
                        <a:ea typeface="Calibri"/>
                        <a:cs typeface="Times New Roman"/>
                      </a:endParaRPr>
                    </a:p>
                  </a:txBody>
                  <a:tcPr marL="60295" marR="60295" marT="0" marB="0"/>
                </a:tc>
                <a:tc>
                  <a:txBody>
                    <a:bodyPr/>
                    <a:lstStyle/>
                    <a:p>
                      <a:pPr marL="0" marR="0" algn="l" defTabSz="914400" rtl="0" eaLnBrk="1" latinLnBrk="0" hangingPunct="1">
                        <a:lnSpc>
                          <a:spcPct val="115000"/>
                        </a:lnSpc>
                        <a:spcBef>
                          <a:spcPts val="0"/>
                        </a:spcBef>
                        <a:spcAft>
                          <a:spcPts val="0"/>
                        </a:spcAft>
                      </a:pPr>
                      <a:r>
                        <a:rPr lang="en-US" sz="1000" b="1" kern="1200" dirty="0">
                          <a:effectLst/>
                        </a:rPr>
                        <a:t>Representing Prosecutor Community</a:t>
                      </a:r>
                      <a:endParaRPr lang="en-US" sz="1000" b="1" kern="1200" dirty="0">
                        <a:solidFill>
                          <a:schemeClr val="dk1"/>
                        </a:solidFill>
                        <a:effectLst/>
                        <a:latin typeface="+mn-lt"/>
                        <a:ea typeface="+mn-ea"/>
                        <a:cs typeface="+mn-cs"/>
                      </a:endParaRPr>
                    </a:p>
                  </a:txBody>
                  <a:tcPr marL="60295" marR="60295" marT="0" marB="0"/>
                </a:tc>
              </a:tr>
              <a:tr h="215580">
                <a:tc>
                  <a:txBody>
                    <a:bodyPr/>
                    <a:lstStyle/>
                    <a:p>
                      <a:pPr marL="0" marR="0" lvl="0" indent="0">
                        <a:lnSpc>
                          <a:spcPct val="100000"/>
                        </a:lnSpc>
                        <a:spcBef>
                          <a:spcPts val="0"/>
                        </a:spcBef>
                        <a:spcAft>
                          <a:spcPts val="0"/>
                        </a:spcAft>
                        <a:buFont typeface="+mj-lt"/>
                        <a:buNone/>
                      </a:pPr>
                      <a:r>
                        <a:rPr lang="en-US" sz="1000" b="1" dirty="0">
                          <a:effectLst/>
                        </a:rPr>
                        <a:t>Bob May</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Association of State Correctional Administrators (ASCA)</a:t>
                      </a:r>
                      <a:endParaRPr lang="en-US" sz="1000" b="1" dirty="0">
                        <a:effectLst/>
                        <a:latin typeface="Calibri"/>
                        <a:ea typeface="Calibri"/>
                        <a:cs typeface="Times New Roman"/>
                      </a:endParaRPr>
                    </a:p>
                  </a:txBody>
                  <a:tcPr marL="60295" marR="60295" marT="0" marB="0"/>
                </a:tc>
              </a:tr>
              <a:tr h="247186">
                <a:tc>
                  <a:txBody>
                    <a:bodyPr/>
                    <a:lstStyle/>
                    <a:p>
                      <a:pPr marL="0" marR="0" lvl="0" indent="0">
                        <a:lnSpc>
                          <a:spcPct val="115000"/>
                        </a:lnSpc>
                        <a:spcBef>
                          <a:spcPts val="0"/>
                        </a:spcBef>
                        <a:spcAft>
                          <a:spcPts val="0"/>
                        </a:spcAft>
                        <a:buFont typeface="+mj-lt"/>
                        <a:buNone/>
                      </a:pPr>
                      <a:r>
                        <a:rPr lang="en-US" sz="1000" b="1" dirty="0">
                          <a:effectLst/>
                        </a:rPr>
                        <a:t>Anne Seymour</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National Victim Advocate – Justice Solutions</a:t>
                      </a:r>
                      <a:endParaRPr lang="en-US" sz="100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Sue Russell</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a:effectLst/>
                        </a:rPr>
                        <a:t>National Victim Advocate</a:t>
                      </a:r>
                      <a:endParaRPr lang="en-US" sz="1000" b="1">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Tim Woods</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National Sheriff Association (NSA)</a:t>
                      </a:r>
                      <a:endParaRPr lang="en-US" sz="1000" b="1" dirty="0">
                        <a:effectLst/>
                        <a:latin typeface="Calibri"/>
                        <a:ea typeface="Calibri"/>
                        <a:cs typeface="Times New Roman"/>
                      </a:endParaRPr>
                    </a:p>
                  </a:txBody>
                  <a:tcPr marL="60295" marR="60295" marT="0" marB="0"/>
                </a:tc>
              </a:tr>
              <a:tr h="322641">
                <a:tc>
                  <a:txBody>
                    <a:bodyPr/>
                    <a:lstStyle/>
                    <a:p>
                      <a:pPr marL="0" marR="0" lvl="0" indent="0">
                        <a:lnSpc>
                          <a:spcPct val="115000"/>
                        </a:lnSpc>
                        <a:spcBef>
                          <a:spcPts val="0"/>
                        </a:spcBef>
                        <a:spcAft>
                          <a:spcPts val="0"/>
                        </a:spcAft>
                        <a:buFont typeface="+mj-lt"/>
                        <a:buNone/>
                      </a:pPr>
                      <a:r>
                        <a:rPr lang="en-US" sz="1000" b="1" dirty="0">
                          <a:effectLst/>
                        </a:rPr>
                        <a:t>Stephanie </a:t>
                      </a:r>
                      <a:r>
                        <a:rPr lang="en-US" sz="1000" b="1" dirty="0" err="1">
                          <a:effectLst/>
                        </a:rPr>
                        <a:t>Cassavaugh</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South Carolina, Department of Corrections</a:t>
                      </a:r>
                      <a:endParaRPr lang="en-US" sz="100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Bob </a:t>
                      </a:r>
                      <a:r>
                        <a:rPr lang="en-US" sz="1000" b="1" dirty="0" err="1">
                          <a:effectLst/>
                        </a:rPr>
                        <a:t>Greeves</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a:effectLst/>
                        </a:rPr>
                        <a:t>Bureau of Justice Assistance (Contractor)</a:t>
                      </a:r>
                      <a:endParaRPr lang="en-US" sz="1000" b="1">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err="1">
                          <a:effectLst/>
                        </a:rPr>
                        <a:t>Alissa</a:t>
                      </a:r>
                      <a:r>
                        <a:rPr lang="en-US" sz="1000" b="1" dirty="0">
                          <a:effectLst/>
                        </a:rPr>
                        <a:t> </a:t>
                      </a:r>
                      <a:r>
                        <a:rPr lang="en-US" sz="1000" b="1" dirty="0" err="1">
                          <a:effectLst/>
                        </a:rPr>
                        <a:t>Huntoon</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Bureau of Justice Assistance</a:t>
                      </a:r>
                      <a:endParaRPr lang="en-US" sz="100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Rick McCoy</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URL Integration</a:t>
                      </a:r>
                      <a:endParaRPr lang="en-US" sz="100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Brad </a:t>
                      </a:r>
                      <a:r>
                        <a:rPr lang="en-US" sz="1000" b="1" dirty="0" err="1">
                          <a:effectLst/>
                        </a:rPr>
                        <a:t>Kobishop</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URL Integration</a:t>
                      </a:r>
                      <a:endParaRPr lang="en-US" sz="1000" b="1" dirty="0">
                        <a:effectLst/>
                        <a:latin typeface="Calibri"/>
                        <a:ea typeface="Calibri"/>
                        <a:cs typeface="Times New Roman"/>
                      </a:endParaRPr>
                    </a:p>
                  </a:txBody>
                  <a:tcPr marL="60295" marR="60295" marT="0" marB="0"/>
                </a:tc>
              </a:tr>
              <a:tr h="209458">
                <a:tc>
                  <a:txBody>
                    <a:bodyPr/>
                    <a:lstStyle/>
                    <a:p>
                      <a:pPr marL="0" marR="0" lvl="0" indent="0">
                        <a:lnSpc>
                          <a:spcPct val="115000"/>
                        </a:lnSpc>
                        <a:spcBef>
                          <a:spcPts val="0"/>
                        </a:spcBef>
                        <a:spcAft>
                          <a:spcPts val="0"/>
                        </a:spcAft>
                        <a:buFont typeface="+mj-lt"/>
                        <a:buNone/>
                      </a:pPr>
                      <a:r>
                        <a:rPr lang="en-US" sz="1000" b="1" dirty="0">
                          <a:effectLst/>
                        </a:rPr>
                        <a:t>Chris </a:t>
                      </a:r>
                      <a:r>
                        <a:rPr lang="en-US" sz="1000" b="1" dirty="0" err="1">
                          <a:effectLst/>
                        </a:rPr>
                        <a:t>Traver</a:t>
                      </a:r>
                      <a:endParaRPr lang="en-US" sz="1000" b="1" dirty="0">
                        <a:effectLst/>
                        <a:latin typeface="Calibri"/>
                        <a:ea typeface="Calibri"/>
                        <a:cs typeface="Times New Roman"/>
                      </a:endParaRPr>
                    </a:p>
                  </a:txBody>
                  <a:tcPr marL="60295" marR="60295" marT="0" marB="0"/>
                </a:tc>
                <a:tc>
                  <a:txBody>
                    <a:bodyPr/>
                    <a:lstStyle/>
                    <a:p>
                      <a:pPr marL="0" marR="0">
                        <a:lnSpc>
                          <a:spcPct val="115000"/>
                        </a:lnSpc>
                        <a:spcBef>
                          <a:spcPts val="0"/>
                        </a:spcBef>
                        <a:spcAft>
                          <a:spcPts val="0"/>
                        </a:spcAft>
                      </a:pPr>
                      <a:r>
                        <a:rPr lang="en-US" sz="1000" b="1" dirty="0">
                          <a:effectLst/>
                        </a:rPr>
                        <a:t>Bureau of Justice Assistance</a:t>
                      </a:r>
                      <a:endParaRPr lang="en-US" sz="1000" b="1" dirty="0">
                        <a:effectLst/>
                        <a:latin typeface="Calibri"/>
                        <a:ea typeface="Calibri"/>
                        <a:cs typeface="Times New Roman"/>
                      </a:endParaRPr>
                    </a:p>
                  </a:txBody>
                  <a:tcPr marL="60295" marR="60295" marT="0" marB="0"/>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46568" y="331826"/>
            <a:ext cx="8229600" cy="762000"/>
          </a:xfrm>
        </p:spPr>
        <p:txBody>
          <a:bodyPr/>
          <a:lstStyle/>
          <a:p>
            <a:pPr algn="ctr" eaLnBrk="1" hangingPunct="1"/>
            <a:r>
              <a:rPr lang="en-US" dirty="0" smtClean="0"/>
              <a:t>   SAVIN (VN) Service Goal</a:t>
            </a:r>
          </a:p>
        </p:txBody>
      </p:sp>
      <p:sp>
        <p:nvSpPr>
          <p:cNvPr id="6" name="Rectangle 5"/>
          <p:cNvSpPr/>
          <p:nvPr/>
        </p:nvSpPr>
        <p:spPr>
          <a:xfrm>
            <a:off x="559981" y="1774755"/>
            <a:ext cx="1272363"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t>Offender Management System</a:t>
            </a:r>
          </a:p>
          <a:p>
            <a:pPr algn="ctr" fontAlgn="auto">
              <a:spcBef>
                <a:spcPts val="0"/>
              </a:spcBef>
              <a:spcAft>
                <a:spcPts val="0"/>
              </a:spcAft>
              <a:defRPr/>
            </a:pPr>
            <a:r>
              <a:rPr lang="en-US" sz="1400" dirty="0"/>
              <a:t> (State Corrections)</a:t>
            </a:r>
          </a:p>
        </p:txBody>
      </p:sp>
      <p:sp>
        <p:nvSpPr>
          <p:cNvPr id="7" name="Down Arrow 6"/>
          <p:cNvSpPr/>
          <p:nvPr/>
        </p:nvSpPr>
        <p:spPr>
          <a:xfrm>
            <a:off x="4187455" y="3210149"/>
            <a:ext cx="457200" cy="1524000"/>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b="1" dirty="0">
                <a:solidFill>
                  <a:srgbClr val="FF0000"/>
                </a:solidFill>
              </a:rPr>
              <a:t>Submission</a:t>
            </a:r>
          </a:p>
        </p:txBody>
      </p:sp>
      <p:sp>
        <p:nvSpPr>
          <p:cNvPr id="8" name="Rectangle 7"/>
          <p:cNvSpPr/>
          <p:nvPr/>
        </p:nvSpPr>
        <p:spPr>
          <a:xfrm>
            <a:off x="1811077" y="4755415"/>
            <a:ext cx="5178057" cy="457200"/>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smtClean="0"/>
              <a:t>Victim Information and Notification System/Provider</a:t>
            </a:r>
            <a:endParaRPr lang="en-US" sz="1600" dirty="0"/>
          </a:p>
        </p:txBody>
      </p:sp>
      <p:sp>
        <p:nvSpPr>
          <p:cNvPr id="9" name="Rectangle 8"/>
          <p:cNvSpPr/>
          <p:nvPr/>
        </p:nvSpPr>
        <p:spPr>
          <a:xfrm>
            <a:off x="1841203" y="1774756"/>
            <a:ext cx="1277679"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t>Jail Management System</a:t>
            </a:r>
          </a:p>
          <a:p>
            <a:pPr algn="ctr" fontAlgn="auto">
              <a:spcBef>
                <a:spcPts val="0"/>
              </a:spcBef>
              <a:spcAft>
                <a:spcPts val="0"/>
              </a:spcAft>
              <a:defRPr/>
            </a:pPr>
            <a:r>
              <a:rPr lang="en-US" sz="1400" dirty="0"/>
              <a:t> (County Jails)</a:t>
            </a:r>
          </a:p>
        </p:txBody>
      </p:sp>
      <p:sp>
        <p:nvSpPr>
          <p:cNvPr id="10" name="Rectangle 9"/>
          <p:cNvSpPr/>
          <p:nvPr/>
        </p:nvSpPr>
        <p:spPr>
          <a:xfrm>
            <a:off x="3133060" y="1774753"/>
            <a:ext cx="1272362"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t>Court Case Management System</a:t>
            </a:r>
          </a:p>
        </p:txBody>
      </p:sp>
      <p:sp>
        <p:nvSpPr>
          <p:cNvPr id="11" name="Rectangle 10"/>
          <p:cNvSpPr/>
          <p:nvPr/>
        </p:nvSpPr>
        <p:spPr>
          <a:xfrm>
            <a:off x="4414281" y="1774754"/>
            <a:ext cx="1277679"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t>Prosecutor Case Management System</a:t>
            </a:r>
          </a:p>
        </p:txBody>
      </p:sp>
      <p:sp>
        <p:nvSpPr>
          <p:cNvPr id="12" name="Rectangle 11"/>
          <p:cNvSpPr/>
          <p:nvPr/>
        </p:nvSpPr>
        <p:spPr>
          <a:xfrm>
            <a:off x="5702593" y="1774753"/>
            <a:ext cx="1275907"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t>Probation &amp; Parole Supervision Case Management System</a:t>
            </a:r>
          </a:p>
        </p:txBody>
      </p:sp>
      <p:sp>
        <p:nvSpPr>
          <p:cNvPr id="13" name="Line Callout 1 12"/>
          <p:cNvSpPr/>
          <p:nvPr/>
        </p:nvSpPr>
        <p:spPr>
          <a:xfrm>
            <a:off x="5461590" y="3545074"/>
            <a:ext cx="2362200" cy="762000"/>
          </a:xfrm>
          <a:prstGeom prst="borderCallout1">
            <a:avLst>
              <a:gd name="adj1" fmla="val 46657"/>
              <a:gd name="adj2" fmla="val -2032"/>
              <a:gd name="adj3" fmla="val 46919"/>
              <a:gd name="adj4" fmla="val -38333"/>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t>NIEM Conformant Exchange from </a:t>
            </a:r>
            <a:r>
              <a:rPr lang="en-US" sz="1100" dirty="0" smtClean="0"/>
              <a:t>submitting agency system </a:t>
            </a:r>
            <a:r>
              <a:rPr lang="en-US" sz="1100" dirty="0"/>
              <a:t>to </a:t>
            </a:r>
            <a:r>
              <a:rPr lang="en-US" sz="1100" dirty="0" smtClean="0"/>
              <a:t>victim information and </a:t>
            </a:r>
            <a:r>
              <a:rPr lang="en-US" sz="1100" dirty="0"/>
              <a:t>notification system</a:t>
            </a:r>
          </a:p>
        </p:txBody>
      </p:sp>
      <p:sp>
        <p:nvSpPr>
          <p:cNvPr id="14" name="Rectangle 13"/>
          <p:cNvSpPr/>
          <p:nvPr/>
        </p:nvSpPr>
        <p:spPr>
          <a:xfrm>
            <a:off x="6990906" y="1778300"/>
            <a:ext cx="1277679"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smtClean="0"/>
              <a:t>Other Justice Agency Systems</a:t>
            </a:r>
            <a:endParaRPr lang="en-US" sz="1400" dirty="0"/>
          </a:p>
        </p:txBody>
      </p:sp>
    </p:spTree>
    <p:extLst>
      <p:ext uri="{BB962C8B-B14F-4D97-AF65-F5344CB8AC3E}">
        <p14:creationId xmlns:p14="http://schemas.microsoft.com/office/powerpoint/2010/main" val="27101467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Events</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0" y="1663221"/>
            <a:ext cx="887263" cy="1266825"/>
          </a:xfrm>
          <a:prstGeom prst="rect">
            <a:avLst/>
          </a:prstGeom>
          <a:noFill/>
          <a:ln w="9525">
            <a:noFill/>
            <a:miter lim="800000"/>
            <a:headEnd/>
            <a:tailEnd/>
          </a:ln>
        </p:spPr>
      </p:pic>
      <p:pic>
        <p:nvPicPr>
          <p:cNvPr id="5" name="Picture 4"/>
          <p:cNvPicPr>
            <a:picLocks noChangeAspect="1" noChangeArrowheads="1"/>
          </p:cNvPicPr>
          <p:nvPr/>
        </p:nvPicPr>
        <p:blipFill>
          <a:blip r:embed="rId3" cstate="print"/>
          <a:srcRect/>
          <a:stretch>
            <a:fillRect/>
          </a:stretch>
        </p:blipFill>
        <p:spPr bwMode="auto">
          <a:xfrm>
            <a:off x="930904" y="1650596"/>
            <a:ext cx="876632" cy="2981325"/>
          </a:xfrm>
          <a:prstGeom prst="rect">
            <a:avLst/>
          </a:prstGeom>
          <a:noFill/>
          <a:ln w="9525">
            <a:noFill/>
            <a:miter lim="800000"/>
            <a:headEnd/>
            <a:tailEnd/>
          </a:ln>
        </p:spPr>
      </p:pic>
      <p:pic>
        <p:nvPicPr>
          <p:cNvPr id="6" name="Picture 5"/>
          <p:cNvPicPr>
            <a:picLocks noChangeAspect="1" noChangeArrowheads="1"/>
          </p:cNvPicPr>
          <p:nvPr/>
        </p:nvPicPr>
        <p:blipFill>
          <a:blip r:embed="rId4" cstate="print"/>
          <a:srcRect/>
          <a:stretch>
            <a:fillRect/>
          </a:stretch>
        </p:blipFill>
        <p:spPr bwMode="auto">
          <a:xfrm>
            <a:off x="1869115" y="1673300"/>
            <a:ext cx="871869" cy="1152525"/>
          </a:xfrm>
          <a:prstGeom prst="rect">
            <a:avLst/>
          </a:prstGeom>
          <a:noFill/>
          <a:ln w="9525">
            <a:noFill/>
            <a:miter lim="800000"/>
            <a:headEnd/>
            <a:tailEnd/>
          </a:ln>
        </p:spPr>
      </p:pic>
      <p:pic>
        <p:nvPicPr>
          <p:cNvPr id="7" name="Picture 6"/>
          <p:cNvPicPr>
            <a:picLocks noChangeAspect="1" noChangeArrowheads="1"/>
          </p:cNvPicPr>
          <p:nvPr/>
        </p:nvPicPr>
        <p:blipFill>
          <a:blip r:embed="rId5" cstate="print"/>
          <a:srcRect/>
          <a:stretch>
            <a:fillRect/>
          </a:stretch>
        </p:blipFill>
        <p:spPr bwMode="auto">
          <a:xfrm>
            <a:off x="2815412" y="1669313"/>
            <a:ext cx="882502" cy="3095625"/>
          </a:xfrm>
          <a:prstGeom prst="rect">
            <a:avLst/>
          </a:prstGeom>
          <a:noFill/>
          <a:ln w="9525">
            <a:noFill/>
            <a:miter lim="800000"/>
            <a:headEnd/>
            <a:tailEnd/>
          </a:ln>
        </p:spPr>
      </p:pic>
      <p:pic>
        <p:nvPicPr>
          <p:cNvPr id="8" name="Picture 7"/>
          <p:cNvPicPr>
            <a:picLocks noChangeAspect="1" noChangeArrowheads="1"/>
          </p:cNvPicPr>
          <p:nvPr/>
        </p:nvPicPr>
        <p:blipFill>
          <a:blip r:embed="rId6" cstate="print"/>
          <a:srcRect/>
          <a:stretch>
            <a:fillRect/>
          </a:stretch>
        </p:blipFill>
        <p:spPr bwMode="auto">
          <a:xfrm>
            <a:off x="3697914" y="1667984"/>
            <a:ext cx="914399" cy="2524125"/>
          </a:xfrm>
          <a:prstGeom prst="rect">
            <a:avLst/>
          </a:prstGeom>
          <a:noFill/>
          <a:ln w="9525">
            <a:noFill/>
            <a:miter lim="800000"/>
            <a:headEnd/>
            <a:tailEnd/>
          </a:ln>
        </p:spPr>
      </p:pic>
      <p:pic>
        <p:nvPicPr>
          <p:cNvPr id="9" name="Picture 8"/>
          <p:cNvPicPr>
            <a:picLocks noChangeAspect="1" noChangeArrowheads="1"/>
          </p:cNvPicPr>
          <p:nvPr/>
        </p:nvPicPr>
        <p:blipFill>
          <a:blip r:embed="rId7" cstate="print"/>
          <a:srcRect/>
          <a:stretch>
            <a:fillRect/>
          </a:stretch>
        </p:blipFill>
        <p:spPr bwMode="auto">
          <a:xfrm>
            <a:off x="4650085" y="1674629"/>
            <a:ext cx="865999" cy="809625"/>
          </a:xfrm>
          <a:prstGeom prst="rect">
            <a:avLst/>
          </a:prstGeom>
          <a:noFill/>
          <a:ln w="9525">
            <a:noFill/>
            <a:miter lim="800000"/>
            <a:headEnd/>
            <a:tailEnd/>
          </a:ln>
        </p:spPr>
      </p:pic>
      <p:pic>
        <p:nvPicPr>
          <p:cNvPr id="10" name="Picture 9"/>
          <p:cNvPicPr>
            <a:picLocks noChangeAspect="1" noChangeArrowheads="1"/>
          </p:cNvPicPr>
          <p:nvPr/>
        </p:nvPicPr>
        <p:blipFill>
          <a:blip r:embed="rId8" cstate="print"/>
          <a:srcRect/>
          <a:stretch>
            <a:fillRect/>
          </a:stretch>
        </p:blipFill>
        <p:spPr bwMode="auto">
          <a:xfrm>
            <a:off x="5543220" y="1674629"/>
            <a:ext cx="876631" cy="1724025"/>
          </a:xfrm>
          <a:prstGeom prst="rect">
            <a:avLst/>
          </a:prstGeom>
          <a:noFill/>
          <a:ln w="9525">
            <a:noFill/>
            <a:miter lim="800000"/>
            <a:headEnd/>
            <a:tailEnd/>
          </a:ln>
        </p:spPr>
      </p:pic>
      <p:pic>
        <p:nvPicPr>
          <p:cNvPr id="11" name="Picture 10"/>
          <p:cNvPicPr>
            <a:picLocks noChangeAspect="1" noChangeArrowheads="1"/>
          </p:cNvPicPr>
          <p:nvPr/>
        </p:nvPicPr>
        <p:blipFill>
          <a:blip r:embed="rId9" cstate="print"/>
          <a:srcRect/>
          <a:stretch>
            <a:fillRect/>
          </a:stretch>
        </p:blipFill>
        <p:spPr bwMode="auto">
          <a:xfrm>
            <a:off x="6446984" y="1669313"/>
            <a:ext cx="876633" cy="2181225"/>
          </a:xfrm>
          <a:prstGeom prst="rect">
            <a:avLst/>
          </a:prstGeom>
          <a:noFill/>
          <a:ln w="9525">
            <a:noFill/>
            <a:miter lim="800000"/>
            <a:headEnd/>
            <a:tailEnd/>
          </a:ln>
        </p:spPr>
      </p:pic>
      <p:pic>
        <p:nvPicPr>
          <p:cNvPr id="12" name="Picture 11"/>
          <p:cNvPicPr>
            <a:picLocks noChangeAspect="1" noChangeArrowheads="1"/>
          </p:cNvPicPr>
          <p:nvPr/>
        </p:nvPicPr>
        <p:blipFill>
          <a:blip r:embed="rId10" cstate="print"/>
          <a:srcRect/>
          <a:stretch>
            <a:fillRect/>
          </a:stretch>
        </p:blipFill>
        <p:spPr bwMode="auto">
          <a:xfrm>
            <a:off x="7361386" y="1674629"/>
            <a:ext cx="876632" cy="2638425"/>
          </a:xfrm>
          <a:prstGeom prst="rect">
            <a:avLst/>
          </a:prstGeom>
          <a:noFill/>
          <a:ln w="9525">
            <a:noFill/>
            <a:miter lim="800000"/>
            <a:headEnd/>
            <a:tailEnd/>
          </a:ln>
        </p:spPr>
      </p:pic>
      <p:pic>
        <p:nvPicPr>
          <p:cNvPr id="13" name="Picture 12"/>
          <p:cNvPicPr>
            <a:picLocks noChangeAspect="1" noChangeArrowheads="1"/>
          </p:cNvPicPr>
          <p:nvPr/>
        </p:nvPicPr>
        <p:blipFill>
          <a:blip r:embed="rId11" cstate="print"/>
          <a:srcRect/>
          <a:stretch>
            <a:fillRect/>
          </a:stretch>
        </p:blipFill>
        <p:spPr bwMode="auto">
          <a:xfrm>
            <a:off x="8281655" y="1674628"/>
            <a:ext cx="881395" cy="1724025"/>
          </a:xfrm>
          <a:prstGeom prst="rect">
            <a:avLst/>
          </a:prstGeom>
          <a:noFill/>
          <a:ln w="9525">
            <a:noFill/>
            <a:miter lim="800000"/>
            <a:headEnd/>
            <a:tailEnd/>
          </a:ln>
        </p:spPr>
      </p:pic>
    </p:spTree>
    <p:extLst>
      <p:ext uri="{BB962C8B-B14F-4D97-AF65-F5344CB8AC3E}">
        <p14:creationId xmlns:p14="http://schemas.microsoft.com/office/powerpoint/2010/main" val="9341804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a:r>
              <a:rPr lang="en-US" dirty="0" smtClean="0"/>
              <a:t>Results</a:t>
            </a:r>
            <a:endParaRPr lang="en-US" dirty="0"/>
          </a:p>
        </p:txBody>
      </p:sp>
      <p:sp>
        <p:nvSpPr>
          <p:cNvPr id="3" name="Rectangle 2"/>
          <p:cNvSpPr>
            <a:spLocks noGrp="1"/>
          </p:cNvSpPr>
          <p:nvPr>
            <p:ph sz="quarter" idx="1"/>
          </p:nvPr>
        </p:nvSpPr>
        <p:spPr/>
        <p:txBody>
          <a:bodyPr/>
          <a:lstStyle/>
          <a:p>
            <a:r>
              <a:rPr lang="en-US" dirty="0" smtClean="0"/>
              <a:t>Successful pilot</a:t>
            </a:r>
          </a:p>
          <a:p>
            <a:pPr lvl="1"/>
            <a:r>
              <a:rPr lang="en-US" dirty="0" smtClean="0">
                <a:solidFill>
                  <a:schemeClr val="tx1"/>
                </a:solidFill>
              </a:rPr>
              <a:t>IJIS Institute developing a project summary</a:t>
            </a:r>
            <a:endParaRPr lang="en-US" dirty="0">
              <a:solidFill>
                <a:schemeClr val="tx1"/>
              </a:solidFill>
            </a:endParaRPr>
          </a:p>
          <a:p>
            <a:r>
              <a:rPr lang="en-US" dirty="0" smtClean="0"/>
              <a:t>Expectation is it will be adopted as a standard this month</a:t>
            </a:r>
          </a:p>
          <a:p>
            <a:r>
              <a:rPr lang="en-US" dirty="0" smtClean="0"/>
              <a:t>Montana DOC implementing in production Oct 23</a:t>
            </a:r>
          </a:p>
          <a:p>
            <a:r>
              <a:rPr lang="en-US" dirty="0" smtClean="0"/>
              <a:t>Next steps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Questions</a:t>
            </a:r>
            <a:endParaRPr lang="en-US" dirty="0"/>
          </a:p>
        </p:txBody>
      </p:sp>
      <p:pic>
        <p:nvPicPr>
          <p:cNvPr id="6" name="Picture 5" descr="C:\Users\ajarral\AppData\Local\Microsoft\Windows\Temporary Internet Files\Content.IE5\R3TOMFCP\MC900441498[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428" y="1600428"/>
            <a:ext cx="3657143" cy="3657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3408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Need for Standards</a:t>
            </a:r>
            <a:endParaRPr lang="en-US" dirty="0"/>
          </a:p>
        </p:txBody>
      </p:sp>
      <p:grpSp>
        <p:nvGrpSpPr>
          <p:cNvPr id="4" name="Group 20"/>
          <p:cNvGrpSpPr>
            <a:grpSpLocks/>
          </p:cNvGrpSpPr>
          <p:nvPr/>
        </p:nvGrpSpPr>
        <p:grpSpPr bwMode="auto">
          <a:xfrm>
            <a:off x="342500" y="1524000"/>
            <a:ext cx="8334375" cy="4784725"/>
            <a:chOff x="383912" y="929055"/>
            <a:chExt cx="8333144" cy="5015004"/>
          </a:xfrm>
        </p:grpSpPr>
        <p:grpSp>
          <p:nvGrpSpPr>
            <p:cNvPr id="5" name="Group 19"/>
            <p:cNvGrpSpPr>
              <a:grpSpLocks/>
            </p:cNvGrpSpPr>
            <p:nvPr/>
          </p:nvGrpSpPr>
          <p:grpSpPr bwMode="auto">
            <a:xfrm>
              <a:off x="383912" y="929055"/>
              <a:ext cx="8333144" cy="3220747"/>
              <a:chOff x="383912" y="929055"/>
              <a:chExt cx="8333144" cy="3220746"/>
            </a:xfrm>
          </p:grpSpPr>
          <p:sp>
            <p:nvSpPr>
              <p:cNvPr id="9" name="Rounded Rectangle 8"/>
              <p:cNvSpPr/>
              <p:nvPr/>
            </p:nvSpPr>
            <p:spPr>
              <a:xfrm>
                <a:off x="383912" y="1010587"/>
                <a:ext cx="2630099" cy="3139783"/>
              </a:xfrm>
              <a:prstGeom prst="roundRect">
                <a:avLst>
                  <a:gd name="adj" fmla="val 10000"/>
                </a:avLst>
              </a:pr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fontAlgn="auto">
                  <a:spcBef>
                    <a:spcPts val="0"/>
                  </a:spcBef>
                  <a:spcAft>
                    <a:spcPts val="1200"/>
                  </a:spcAft>
                  <a:defRPr/>
                </a:pPr>
                <a:r>
                  <a:rPr lang="en-US" sz="2400" b="1" dirty="0">
                    <a:solidFill>
                      <a:schemeClr val="bg1"/>
                    </a:solidFill>
                    <a:cs typeface="Arial" pitchFamily="34" charset="0"/>
                  </a:rPr>
                  <a:t>Lack of standards</a:t>
                </a:r>
              </a:p>
              <a:p>
                <a:pPr algn="ctr" fontAlgn="auto">
                  <a:spcBef>
                    <a:spcPts val="0"/>
                  </a:spcBef>
                  <a:spcAft>
                    <a:spcPts val="0"/>
                  </a:spcAft>
                  <a:defRPr/>
                </a:pPr>
                <a:r>
                  <a:rPr lang="en-US" sz="2000" dirty="0">
                    <a:solidFill>
                      <a:schemeClr val="bg1"/>
                    </a:solidFill>
                    <a:cs typeface="Arial" pitchFamily="34" charset="0"/>
                  </a:rPr>
                  <a:t>Increases cost and redundancy in effort</a:t>
                </a:r>
              </a:p>
              <a:p>
                <a:pPr algn="ctr" fontAlgn="auto">
                  <a:spcBef>
                    <a:spcPts val="0"/>
                  </a:spcBef>
                  <a:spcAft>
                    <a:spcPts val="0"/>
                  </a:spcAft>
                  <a:defRPr/>
                </a:pPr>
                <a:endParaRPr lang="en-US" sz="2400" dirty="0"/>
              </a:p>
            </p:txBody>
          </p:sp>
          <p:sp>
            <p:nvSpPr>
              <p:cNvPr id="10" name="Rounded Rectangle 9"/>
              <p:cNvSpPr/>
              <p:nvPr/>
            </p:nvSpPr>
            <p:spPr>
              <a:xfrm>
                <a:off x="3234641" y="1010587"/>
                <a:ext cx="2631686" cy="3118153"/>
              </a:xfrm>
              <a:prstGeom prst="roundRect">
                <a:avLst>
                  <a:gd name="adj" fmla="val 10000"/>
                </a:avLst>
              </a:pr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defTabSz="755650" fontAlgn="auto">
                  <a:spcBef>
                    <a:spcPts val="0"/>
                  </a:spcBef>
                  <a:spcAft>
                    <a:spcPts val="1200"/>
                  </a:spcAft>
                  <a:buFont typeface="Wingdings 2" pitchFamily="18" charset="2"/>
                  <a:buNone/>
                  <a:defRPr/>
                </a:pPr>
                <a:r>
                  <a:rPr lang="en-US" sz="2400" b="1" dirty="0">
                    <a:solidFill>
                      <a:schemeClr val="bg1"/>
                    </a:solidFill>
                    <a:cs typeface="Arial" pitchFamily="34" charset="0"/>
                  </a:rPr>
                  <a:t>Inconsistent data definitions </a:t>
                </a:r>
              </a:p>
              <a:p>
                <a:pPr algn="ctr" defTabSz="755650" fontAlgn="auto">
                  <a:spcBef>
                    <a:spcPts val="0"/>
                  </a:spcBef>
                  <a:spcAft>
                    <a:spcPts val="0"/>
                  </a:spcAft>
                  <a:buFont typeface="Wingdings 2" pitchFamily="18" charset="2"/>
                  <a:buNone/>
                  <a:defRPr/>
                </a:pPr>
                <a:r>
                  <a:rPr lang="en-US" sz="2000" dirty="0">
                    <a:solidFill>
                      <a:schemeClr val="bg1"/>
                    </a:solidFill>
                    <a:cs typeface="Arial" pitchFamily="34" charset="0"/>
                  </a:rPr>
                  <a:t>Increases level of error and elevates risk for victim/survivors </a:t>
                </a:r>
              </a:p>
              <a:p>
                <a:pPr fontAlgn="auto">
                  <a:spcBef>
                    <a:spcPts val="0"/>
                  </a:spcBef>
                  <a:spcAft>
                    <a:spcPts val="0"/>
                  </a:spcAft>
                  <a:defRPr/>
                </a:pPr>
                <a:endParaRPr lang="en-US" sz="2400" dirty="0"/>
              </a:p>
            </p:txBody>
          </p:sp>
          <p:sp>
            <p:nvSpPr>
              <p:cNvPr id="11" name="Rounded Rectangle 8"/>
              <p:cNvSpPr/>
              <p:nvPr/>
            </p:nvSpPr>
            <p:spPr>
              <a:xfrm>
                <a:off x="6086958" y="929055"/>
                <a:ext cx="2630098" cy="3221315"/>
              </a:xfrm>
              <a:prstGeom prst="roundRect">
                <a:avLst>
                  <a:gd name="adj" fmla="val 10000"/>
                </a:avLst>
              </a:pr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fontAlgn="auto">
                  <a:spcBef>
                    <a:spcPts val="0"/>
                  </a:spcBef>
                  <a:spcAft>
                    <a:spcPts val="1200"/>
                  </a:spcAft>
                  <a:defRPr/>
                </a:pPr>
                <a:r>
                  <a:rPr lang="en-US" sz="2400" b="1" dirty="0">
                    <a:solidFill>
                      <a:schemeClr val="bg1"/>
                    </a:solidFill>
                    <a:cs typeface="Arial" pitchFamily="34" charset="0"/>
                  </a:rPr>
                  <a:t>Deficient governance</a:t>
                </a:r>
              </a:p>
              <a:p>
                <a:pPr algn="ctr" fontAlgn="auto">
                  <a:spcBef>
                    <a:spcPts val="0"/>
                  </a:spcBef>
                  <a:spcAft>
                    <a:spcPts val="0"/>
                  </a:spcAft>
                  <a:defRPr/>
                </a:pPr>
                <a:r>
                  <a:rPr lang="en-US" dirty="0">
                    <a:solidFill>
                      <a:schemeClr val="bg1"/>
                    </a:solidFill>
                    <a:cs typeface="Arial" pitchFamily="34" charset="0"/>
                  </a:rPr>
                  <a:t>Increases potential for inconsistencies in data definition, event notification, and overall </a:t>
                </a:r>
                <a:r>
                  <a:rPr lang="en-US" sz="2000" dirty="0">
                    <a:solidFill>
                      <a:schemeClr val="bg1"/>
                    </a:solidFill>
                    <a:cs typeface="Arial" pitchFamily="34" charset="0"/>
                  </a:rPr>
                  <a:t>objectives of victim information and notification</a:t>
                </a:r>
              </a:p>
              <a:p>
                <a:pPr algn="ctr" fontAlgn="auto">
                  <a:spcBef>
                    <a:spcPts val="0"/>
                  </a:spcBef>
                  <a:spcAft>
                    <a:spcPts val="0"/>
                  </a:spcAft>
                  <a:defRPr/>
                </a:pPr>
                <a:endParaRPr lang="en-US" sz="2400" dirty="0"/>
              </a:p>
            </p:txBody>
          </p:sp>
        </p:grpSp>
        <p:grpSp>
          <p:nvGrpSpPr>
            <p:cNvPr id="6" name="Group 5"/>
            <p:cNvGrpSpPr/>
            <p:nvPr/>
          </p:nvGrpSpPr>
          <p:grpSpPr>
            <a:xfrm>
              <a:off x="383912" y="4561253"/>
              <a:ext cx="8333144" cy="1382806"/>
              <a:chOff x="2996" y="925"/>
              <a:chExt cx="8333144" cy="1747902"/>
            </a:xfrm>
            <a:solidFill>
              <a:schemeClr val="accent1">
                <a:lumMod val="50000"/>
              </a:schemeClr>
            </a:solidFill>
          </p:grpSpPr>
          <p:sp>
            <p:nvSpPr>
              <p:cNvPr id="7" name="Rounded Rectangle 6"/>
              <p:cNvSpPr/>
              <p:nvPr/>
            </p:nvSpPr>
            <p:spPr>
              <a:xfrm>
                <a:off x="2996" y="925"/>
                <a:ext cx="8333144" cy="1747902"/>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54191" y="52119"/>
                <a:ext cx="8230756" cy="1645514"/>
              </a:xfrm>
              <a:prstGeom prst="rect">
                <a:avLst/>
              </a:prstGeom>
              <a:grpFill/>
            </p:spPr>
            <p:style>
              <a:lnRef idx="0">
                <a:scrgbClr r="0" g="0" b="0"/>
              </a:lnRef>
              <a:fillRef idx="0">
                <a:scrgbClr r="0" g="0" b="0"/>
              </a:fillRef>
              <a:effectRef idx="0">
                <a:scrgbClr r="0" g="0" b="0"/>
              </a:effectRef>
              <a:fontRef idx="minor">
                <a:schemeClr val="lt1"/>
              </a:fontRef>
            </p:style>
            <p:txBody>
              <a:bodyPr lIns="243840" tIns="243840" rIns="243840" bIns="243840" spcCol="1270" anchor="ctr"/>
              <a:lstStyle/>
              <a:p>
                <a:pPr algn="ctr" defTabSz="2844800" fontAlgn="auto">
                  <a:lnSpc>
                    <a:spcPct val="90000"/>
                  </a:lnSpc>
                  <a:spcBef>
                    <a:spcPts val="0"/>
                  </a:spcBef>
                  <a:spcAft>
                    <a:spcPct val="35000"/>
                  </a:spcAft>
                  <a:buFont typeface="Wingdings 2" pitchFamily="18" charset="2"/>
                  <a:buNone/>
                  <a:defRPr/>
                </a:pPr>
                <a:r>
                  <a:rPr lang="en-US" sz="3600" b="1" dirty="0">
                    <a:solidFill>
                      <a:schemeClr val="bg1"/>
                    </a:solidFill>
                    <a:cs typeface="Arial" pitchFamily="34" charset="0"/>
                  </a:rPr>
                  <a:t>N</a:t>
                </a:r>
                <a:r>
                  <a:rPr lang="en-US" sz="3600" dirty="0">
                    <a:solidFill>
                      <a:schemeClr val="bg1"/>
                    </a:solidFill>
                    <a:cs typeface="Arial" pitchFamily="34" charset="0"/>
                  </a:rPr>
                  <a:t>ational </a:t>
                </a:r>
                <a:r>
                  <a:rPr lang="en-US" sz="3600" b="1" dirty="0">
                    <a:solidFill>
                      <a:schemeClr val="bg1"/>
                    </a:solidFill>
                    <a:cs typeface="Arial" pitchFamily="34" charset="0"/>
                  </a:rPr>
                  <a:t>I</a:t>
                </a:r>
                <a:r>
                  <a:rPr lang="en-US" sz="3600" dirty="0">
                    <a:solidFill>
                      <a:schemeClr val="bg1"/>
                    </a:solidFill>
                    <a:cs typeface="Arial" pitchFamily="34" charset="0"/>
                  </a:rPr>
                  <a:t>nformation </a:t>
                </a:r>
                <a:r>
                  <a:rPr lang="en-US" sz="3600" b="1" dirty="0">
                    <a:solidFill>
                      <a:schemeClr val="bg1"/>
                    </a:solidFill>
                    <a:cs typeface="Arial" pitchFamily="34" charset="0"/>
                  </a:rPr>
                  <a:t>E</a:t>
                </a:r>
                <a:r>
                  <a:rPr lang="en-US" sz="3600" dirty="0">
                    <a:solidFill>
                      <a:schemeClr val="bg1"/>
                    </a:solidFill>
                    <a:cs typeface="Arial" pitchFamily="34" charset="0"/>
                  </a:rPr>
                  <a:t>xchange </a:t>
                </a:r>
                <a:r>
                  <a:rPr lang="en-US" sz="3600" b="1" dirty="0">
                    <a:solidFill>
                      <a:schemeClr val="bg1"/>
                    </a:solidFill>
                    <a:cs typeface="Arial" pitchFamily="34" charset="0"/>
                  </a:rPr>
                  <a:t>M</a:t>
                </a:r>
                <a:r>
                  <a:rPr lang="en-US" sz="3600" dirty="0">
                    <a:solidFill>
                      <a:schemeClr val="bg1"/>
                    </a:solidFill>
                    <a:cs typeface="Arial" pitchFamily="34" charset="0"/>
                  </a:rPr>
                  <a:t>odel</a:t>
                </a:r>
              </a:p>
            </p:txBody>
          </p:sp>
        </p:grpSp>
      </p:grpSp>
    </p:spTree>
    <p:extLst>
      <p:ext uri="{BB962C8B-B14F-4D97-AF65-F5344CB8AC3E}">
        <p14:creationId xmlns:p14="http://schemas.microsoft.com/office/powerpoint/2010/main" val="19222420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Contact Information</a:t>
            </a:r>
            <a:endParaRPr lang="en-US" dirty="0"/>
          </a:p>
        </p:txBody>
      </p:sp>
      <p:sp>
        <p:nvSpPr>
          <p:cNvPr id="3" name="Content Placeholder 2"/>
          <p:cNvSpPr>
            <a:spLocks noGrp="1"/>
          </p:cNvSpPr>
          <p:nvPr>
            <p:ph sz="quarter" idx="1"/>
          </p:nvPr>
        </p:nvSpPr>
        <p:spPr/>
        <p:txBody>
          <a:bodyPr/>
          <a:lstStyle/>
          <a:p>
            <a:r>
              <a:rPr lang="en-US" sz="2500" dirty="0"/>
              <a:t>Stephanie </a:t>
            </a:r>
            <a:r>
              <a:rPr lang="en-US" sz="2500" dirty="0" err="1" smtClean="0"/>
              <a:t>Cassavaugh</a:t>
            </a:r>
            <a:r>
              <a:rPr lang="en-US" sz="2500" dirty="0" smtClean="0"/>
              <a:t> Senior </a:t>
            </a:r>
            <a:r>
              <a:rPr lang="en-US" sz="2500" dirty="0"/>
              <a:t>Project </a:t>
            </a:r>
            <a:r>
              <a:rPr lang="en-US" sz="2500" dirty="0" smtClean="0"/>
              <a:t>Manager IJIS Institute </a:t>
            </a:r>
            <a:endParaRPr lang="en-US" sz="2500" dirty="0"/>
          </a:p>
          <a:p>
            <a:pPr marL="0" indent="0" algn="ctr">
              <a:buNone/>
            </a:pPr>
            <a:r>
              <a:rPr lang="en-US" dirty="0" smtClean="0">
                <a:hlinkClick r:id="rId2"/>
              </a:rPr>
              <a:t>Stephanie.Cassavaugh@ijis.org</a:t>
            </a:r>
            <a:endParaRPr lang="en-US" dirty="0" smtClean="0"/>
          </a:p>
          <a:p>
            <a:pPr marL="0" indent="0" algn="ctr">
              <a:buNone/>
            </a:pPr>
            <a:endParaRPr lang="en-US" dirty="0"/>
          </a:p>
          <a:p>
            <a:r>
              <a:rPr lang="en-US" sz="2500" dirty="0" smtClean="0"/>
              <a:t>John Daugherty, CIO MT Department of Corrections</a:t>
            </a:r>
            <a:endParaRPr lang="en-US" sz="2500" dirty="0"/>
          </a:p>
          <a:p>
            <a:pPr marL="0" indent="0" algn="ctr">
              <a:buNone/>
            </a:pPr>
            <a:r>
              <a:rPr lang="en-US" dirty="0" smtClean="0">
                <a:hlinkClick r:id="rId3"/>
              </a:rPr>
              <a:t>jdaugherty@mt.gov</a:t>
            </a:r>
            <a:endParaRPr lang="en-US" dirty="0" smtClean="0"/>
          </a:p>
          <a:p>
            <a:pPr marL="0" indent="0">
              <a:buNone/>
            </a:pPr>
            <a:endParaRPr lang="en-US" dirty="0"/>
          </a:p>
          <a:p>
            <a:r>
              <a:rPr lang="en-US" sz="2400" dirty="0" smtClean="0"/>
              <a:t>Joan Eliel Office of Victims Services MT Department of Justice</a:t>
            </a:r>
          </a:p>
          <a:p>
            <a:pPr marL="0" indent="0" algn="ctr">
              <a:buNone/>
            </a:pPr>
            <a:r>
              <a:rPr lang="en-US" sz="2400" dirty="0" smtClean="0">
                <a:hlinkClick r:id="rId4"/>
              </a:rPr>
              <a:t>jeliel@mt.gov</a:t>
            </a:r>
            <a:endParaRPr lang="en-US" sz="2400" dirty="0" smtClean="0"/>
          </a:p>
          <a:p>
            <a:pPr marL="0" indent="0" algn="ctr">
              <a:buNone/>
            </a:pPr>
            <a:endParaRPr lang="en-US" sz="2400" dirty="0"/>
          </a:p>
        </p:txBody>
      </p:sp>
    </p:spTree>
    <p:extLst>
      <p:ext uri="{BB962C8B-B14F-4D97-AF65-F5344CB8AC3E}">
        <p14:creationId xmlns:p14="http://schemas.microsoft.com/office/powerpoint/2010/main" val="1704026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NIEM</a:t>
            </a:r>
            <a:endParaRPr lang="en-US" dirty="0"/>
          </a:p>
        </p:txBody>
      </p:sp>
      <p:sp>
        <p:nvSpPr>
          <p:cNvPr id="3" name="Content Placeholder 2"/>
          <p:cNvSpPr>
            <a:spLocks noGrp="1"/>
          </p:cNvSpPr>
          <p:nvPr>
            <p:ph sz="quarter" idx="1"/>
          </p:nvPr>
        </p:nvSpPr>
        <p:spPr>
          <a:xfrm>
            <a:off x="457200" y="1219200"/>
            <a:ext cx="8229600" cy="5181600"/>
          </a:xfrm>
        </p:spPr>
        <p:txBody>
          <a:bodyPr>
            <a:normAutofit fontScale="92500"/>
          </a:bodyPr>
          <a:lstStyle/>
          <a:p>
            <a:pPr>
              <a:lnSpc>
                <a:spcPct val="115000"/>
              </a:lnSpc>
              <a:defRPr/>
            </a:pPr>
            <a:r>
              <a:rPr lang="en-US" sz="2200" dirty="0"/>
              <a:t>National Standard that facilitates information sharing:</a:t>
            </a:r>
          </a:p>
          <a:p>
            <a:pPr marL="742950" lvl="2" indent="-342900">
              <a:lnSpc>
                <a:spcPct val="115000"/>
              </a:lnSpc>
              <a:defRPr/>
            </a:pPr>
            <a:r>
              <a:rPr lang="en-US" sz="2200" dirty="0"/>
              <a:t>Across organizational and jurisdictional boundaries</a:t>
            </a:r>
          </a:p>
          <a:p>
            <a:pPr marL="742950" lvl="2" indent="-342900">
              <a:lnSpc>
                <a:spcPct val="115000"/>
              </a:lnSpc>
              <a:defRPr/>
            </a:pPr>
            <a:r>
              <a:rPr lang="en-US" sz="2200" dirty="0"/>
              <a:t>At all levels of government</a:t>
            </a:r>
          </a:p>
          <a:p>
            <a:pPr>
              <a:lnSpc>
                <a:spcPct val="115000"/>
              </a:lnSpc>
              <a:defRPr/>
            </a:pPr>
            <a:r>
              <a:rPr lang="en-US" sz="2200" dirty="0"/>
              <a:t>Data Model providing:</a:t>
            </a:r>
          </a:p>
          <a:p>
            <a:pPr marL="742950" lvl="2" indent="-342900">
              <a:lnSpc>
                <a:spcPct val="115000"/>
              </a:lnSpc>
              <a:defRPr/>
            </a:pPr>
            <a:r>
              <a:rPr lang="en-US" sz="2200" dirty="0"/>
              <a:t>Agreed-upon terms, definitions, and formats for various business concepts</a:t>
            </a:r>
          </a:p>
          <a:p>
            <a:pPr marL="742950" lvl="2" indent="-342900">
              <a:lnSpc>
                <a:spcPct val="115000"/>
              </a:lnSpc>
              <a:defRPr/>
            </a:pPr>
            <a:r>
              <a:rPr lang="en-US" sz="2200" dirty="0"/>
              <a:t>Agreed-upon rules for how those concepts fit together</a:t>
            </a:r>
          </a:p>
          <a:p>
            <a:pPr marL="742950" lvl="2" indent="-342900">
              <a:lnSpc>
                <a:spcPct val="115000"/>
              </a:lnSpc>
              <a:defRPr/>
            </a:pPr>
            <a:r>
              <a:rPr lang="en-US" sz="2200" dirty="0"/>
              <a:t>Independence from how information is stored in individual agency systems</a:t>
            </a:r>
          </a:p>
          <a:p>
            <a:pPr>
              <a:lnSpc>
                <a:spcPct val="115000"/>
              </a:lnSpc>
              <a:defRPr/>
            </a:pPr>
            <a:r>
              <a:rPr lang="en-US" sz="2200" dirty="0"/>
              <a:t>Structured Approach for:</a:t>
            </a:r>
          </a:p>
          <a:p>
            <a:pPr marL="742950" lvl="2" indent="-342900">
              <a:lnSpc>
                <a:spcPct val="115000"/>
              </a:lnSpc>
              <a:defRPr/>
            </a:pPr>
            <a:r>
              <a:rPr lang="en-US" sz="2200" dirty="0"/>
              <a:t>Developing tools, processes, and </a:t>
            </a:r>
            <a:r>
              <a:rPr lang="en-US" sz="2200" dirty="0" smtClean="0"/>
              <a:t>methodologies</a:t>
            </a:r>
          </a:p>
          <a:p>
            <a:pPr marL="194310" indent="-342900">
              <a:lnSpc>
                <a:spcPct val="115000"/>
              </a:lnSpc>
              <a:defRPr/>
            </a:pPr>
            <a:r>
              <a:rPr lang="en-US" dirty="0" smtClean="0">
                <a:solidFill>
                  <a:schemeClr val="tx1"/>
                </a:solidFill>
              </a:rPr>
              <a:t>Is about the </a:t>
            </a:r>
            <a:r>
              <a:rPr lang="en-US" dirty="0" smtClean="0"/>
              <a:t>semantics </a:t>
            </a:r>
            <a:r>
              <a:rPr lang="en-US" dirty="0" smtClean="0">
                <a:solidFill>
                  <a:schemeClr val="tx1"/>
                </a:solidFill>
              </a:rPr>
              <a:t>of the message, not the transportation</a:t>
            </a:r>
          </a:p>
          <a:p>
            <a:pPr marL="468630" lvl="1" indent="-342900">
              <a:lnSpc>
                <a:spcPct val="115000"/>
              </a:lnSpc>
              <a:defRPr/>
            </a:pPr>
            <a:endParaRPr lang="en-US" sz="2500" dirty="0" smtClean="0"/>
          </a:p>
          <a:p>
            <a:pPr marL="742950" lvl="2" indent="-342900">
              <a:lnSpc>
                <a:spcPct val="115000"/>
              </a:lnSpc>
              <a:defRPr/>
            </a:pPr>
            <a:endParaRPr lang="en-US" sz="2600" dirty="0"/>
          </a:p>
        </p:txBody>
      </p:sp>
    </p:spTree>
    <p:extLst>
      <p:ext uri="{BB962C8B-B14F-4D97-AF65-F5344CB8AC3E}">
        <p14:creationId xmlns:p14="http://schemas.microsoft.com/office/powerpoint/2010/main" val="32141372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IEPD</a:t>
            </a:r>
            <a:endParaRPr lang="en-US" dirty="0"/>
          </a:p>
        </p:txBody>
      </p:sp>
      <p:sp>
        <p:nvSpPr>
          <p:cNvPr id="3" name="Content Placeholder 2"/>
          <p:cNvSpPr>
            <a:spLocks noGrp="1"/>
          </p:cNvSpPr>
          <p:nvPr>
            <p:ph sz="quarter" idx="1"/>
          </p:nvPr>
        </p:nvSpPr>
        <p:spPr>
          <a:xfrm>
            <a:off x="457200" y="1219200"/>
            <a:ext cx="8229600" cy="5181600"/>
          </a:xfrm>
        </p:spPr>
        <p:txBody>
          <a:bodyPr>
            <a:normAutofit/>
          </a:bodyPr>
          <a:lstStyle/>
          <a:p>
            <a:pPr>
              <a:lnSpc>
                <a:spcPct val="115000"/>
              </a:lnSpc>
              <a:defRPr/>
            </a:pPr>
            <a:r>
              <a:rPr lang="en-US" sz="2200" dirty="0" smtClean="0"/>
              <a:t>Information Exchange Package Documentation</a:t>
            </a:r>
            <a:endParaRPr lang="en-US" sz="2200" dirty="0"/>
          </a:p>
          <a:p>
            <a:pPr marL="742950" lvl="2" indent="-342900">
              <a:lnSpc>
                <a:spcPct val="115000"/>
              </a:lnSpc>
              <a:defRPr/>
            </a:pPr>
            <a:r>
              <a:rPr lang="en-US" sz="2200" dirty="0" smtClean="0"/>
              <a:t>Defines the data that is to be exchanged for a particular business purpose</a:t>
            </a:r>
          </a:p>
          <a:p>
            <a:pPr marL="742950" lvl="2" indent="-342900">
              <a:lnSpc>
                <a:spcPct val="115000"/>
              </a:lnSpc>
              <a:defRPr/>
            </a:pPr>
            <a:r>
              <a:rPr lang="en-US" sz="2200" dirty="0" smtClean="0"/>
              <a:t>Defines the structure of the data</a:t>
            </a:r>
          </a:p>
          <a:p>
            <a:pPr marL="742950" lvl="2" indent="-342900">
              <a:lnSpc>
                <a:spcPct val="115000"/>
              </a:lnSpc>
              <a:defRPr/>
            </a:pPr>
            <a:r>
              <a:rPr lang="en-US" sz="2200" dirty="0" smtClean="0"/>
              <a:t>Data is XML conformant</a:t>
            </a:r>
            <a:endParaRPr lang="en-US" sz="2200" dirty="0"/>
          </a:p>
          <a:p>
            <a:pPr>
              <a:lnSpc>
                <a:spcPct val="115000"/>
              </a:lnSpc>
              <a:defRPr/>
            </a:pPr>
            <a:r>
              <a:rPr lang="en-US" sz="2200" dirty="0" smtClean="0"/>
              <a:t>Creates a common set of business requirements</a:t>
            </a:r>
            <a:endParaRPr lang="en-US" sz="2200" dirty="0"/>
          </a:p>
          <a:p>
            <a:pPr marL="742950" lvl="2" indent="-342900">
              <a:lnSpc>
                <a:spcPct val="115000"/>
              </a:lnSpc>
              <a:defRPr/>
            </a:pPr>
            <a:r>
              <a:rPr lang="en-US" sz="2200" dirty="0" smtClean="0"/>
              <a:t>Allows for an information exchange between participating entities that is understood by all</a:t>
            </a:r>
            <a:endParaRPr lang="en-US" sz="2200" dirty="0"/>
          </a:p>
          <a:p>
            <a:pPr marL="468630" lvl="1" indent="-342900">
              <a:lnSpc>
                <a:spcPct val="115000"/>
              </a:lnSpc>
              <a:defRPr/>
            </a:pPr>
            <a:endParaRPr lang="en-US" sz="2500" dirty="0" smtClean="0"/>
          </a:p>
          <a:p>
            <a:pPr marL="742950" lvl="2" indent="-342900">
              <a:lnSpc>
                <a:spcPct val="115000"/>
              </a:lnSpc>
              <a:defRPr/>
            </a:pPr>
            <a:endParaRPr lang="en-US" sz="2600" dirty="0"/>
          </a:p>
        </p:txBody>
      </p:sp>
    </p:spTree>
    <p:extLst>
      <p:ext uri="{BB962C8B-B14F-4D97-AF65-F5344CB8AC3E}">
        <p14:creationId xmlns:p14="http://schemas.microsoft.com/office/powerpoint/2010/main" val="12800428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Web Services and WSDL</a:t>
            </a:r>
            <a:endParaRPr lang="en-US" dirty="0"/>
          </a:p>
        </p:txBody>
      </p:sp>
      <p:sp>
        <p:nvSpPr>
          <p:cNvPr id="3" name="Content Placeholder 2"/>
          <p:cNvSpPr>
            <a:spLocks noGrp="1"/>
          </p:cNvSpPr>
          <p:nvPr>
            <p:ph sz="quarter" idx="1"/>
          </p:nvPr>
        </p:nvSpPr>
        <p:spPr>
          <a:xfrm>
            <a:off x="457200" y="1219200"/>
            <a:ext cx="8229600" cy="5181600"/>
          </a:xfrm>
        </p:spPr>
        <p:txBody>
          <a:bodyPr>
            <a:normAutofit/>
          </a:bodyPr>
          <a:lstStyle/>
          <a:p>
            <a:pPr>
              <a:lnSpc>
                <a:spcPct val="115000"/>
              </a:lnSpc>
              <a:defRPr/>
            </a:pPr>
            <a:r>
              <a:rPr lang="en-US" sz="2200" dirty="0" smtClean="0"/>
              <a:t>Web Services</a:t>
            </a:r>
            <a:endParaRPr lang="en-US" sz="2200" dirty="0"/>
          </a:p>
          <a:p>
            <a:pPr marL="742950" lvl="2" indent="-342900">
              <a:lnSpc>
                <a:spcPct val="115000"/>
              </a:lnSpc>
              <a:defRPr/>
            </a:pPr>
            <a:r>
              <a:rPr lang="en-US" sz="2200" dirty="0" smtClean="0"/>
              <a:t>An open standards-based software </a:t>
            </a:r>
            <a:r>
              <a:rPr lang="en-US" sz="2200" dirty="0" err="1" smtClean="0"/>
              <a:t>componant</a:t>
            </a:r>
            <a:r>
              <a:rPr lang="en-US" sz="2200" dirty="0" smtClean="0"/>
              <a:t> that supports machine to machine interaction via messages</a:t>
            </a:r>
          </a:p>
          <a:p>
            <a:pPr marL="742950" lvl="2" indent="-342900">
              <a:lnSpc>
                <a:spcPct val="115000"/>
              </a:lnSpc>
              <a:defRPr/>
            </a:pPr>
            <a:r>
              <a:rPr lang="en-US" sz="2200" dirty="0" smtClean="0"/>
              <a:t>XML is the basis for web services based communication</a:t>
            </a:r>
          </a:p>
          <a:p>
            <a:pPr>
              <a:lnSpc>
                <a:spcPct val="115000"/>
              </a:lnSpc>
              <a:defRPr/>
            </a:pPr>
            <a:r>
              <a:rPr lang="en-US" sz="2200" dirty="0" smtClean="0"/>
              <a:t>Web Services Definition Language</a:t>
            </a:r>
            <a:endParaRPr lang="en-US" sz="2200" dirty="0"/>
          </a:p>
          <a:p>
            <a:pPr marL="742950" lvl="2" indent="-342900">
              <a:lnSpc>
                <a:spcPct val="115000"/>
              </a:lnSpc>
              <a:defRPr/>
            </a:pPr>
            <a:r>
              <a:rPr lang="en-US" sz="2200" dirty="0" smtClean="0"/>
              <a:t>The standard language for defining web services</a:t>
            </a:r>
          </a:p>
          <a:p>
            <a:pPr marL="742950" lvl="2" indent="-342900">
              <a:lnSpc>
                <a:spcPct val="115000"/>
              </a:lnSpc>
              <a:defRPr/>
            </a:pPr>
            <a:r>
              <a:rPr lang="en-US" sz="2200" dirty="0" smtClean="0"/>
              <a:t>Contains the necessary information for service consumers to interact with a web service</a:t>
            </a:r>
          </a:p>
          <a:p>
            <a:pPr marL="468630" lvl="1" indent="-342900">
              <a:lnSpc>
                <a:spcPct val="115000"/>
              </a:lnSpc>
              <a:defRPr/>
            </a:pPr>
            <a:r>
              <a:rPr lang="en-US" sz="2500" dirty="0" smtClean="0">
                <a:solidFill>
                  <a:schemeClr val="tx1"/>
                </a:solidFill>
              </a:rPr>
              <a:t>An IEPD and WSDL can be used together to generate the code developers need to facilitate sending and receiving messages.</a:t>
            </a:r>
            <a:endParaRPr lang="en-US" sz="2500" dirty="0">
              <a:solidFill>
                <a:schemeClr val="tx1"/>
              </a:solidFill>
            </a:endParaRPr>
          </a:p>
          <a:p>
            <a:pPr marL="468630" lvl="1" indent="-342900">
              <a:lnSpc>
                <a:spcPct val="115000"/>
              </a:lnSpc>
              <a:defRPr/>
            </a:pPr>
            <a:endParaRPr lang="en-US" sz="2500" dirty="0" smtClean="0"/>
          </a:p>
          <a:p>
            <a:pPr marL="742950" lvl="2" indent="-342900">
              <a:lnSpc>
                <a:spcPct val="115000"/>
              </a:lnSpc>
              <a:defRPr/>
            </a:pPr>
            <a:endParaRPr lang="en-US" sz="2600" dirty="0"/>
          </a:p>
        </p:txBody>
      </p:sp>
    </p:spTree>
    <p:extLst>
      <p:ext uri="{BB962C8B-B14F-4D97-AF65-F5344CB8AC3E}">
        <p14:creationId xmlns:p14="http://schemas.microsoft.com/office/powerpoint/2010/main" val="34440663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GRA</a:t>
            </a:r>
            <a:endParaRPr lang="en-US" dirty="0"/>
          </a:p>
        </p:txBody>
      </p:sp>
      <p:sp>
        <p:nvSpPr>
          <p:cNvPr id="3" name="Content Placeholder 2"/>
          <p:cNvSpPr>
            <a:spLocks noGrp="1"/>
          </p:cNvSpPr>
          <p:nvPr>
            <p:ph sz="quarter" idx="1"/>
          </p:nvPr>
        </p:nvSpPr>
        <p:spPr/>
        <p:txBody>
          <a:bodyPr/>
          <a:lstStyle/>
          <a:p>
            <a:r>
              <a:rPr lang="en-US" dirty="0" smtClean="0"/>
              <a:t>Global Reference Architecture (formerly JRA)</a:t>
            </a:r>
          </a:p>
          <a:p>
            <a:pPr lvl="1"/>
            <a:r>
              <a:rPr lang="en-US" dirty="0" smtClean="0">
                <a:solidFill>
                  <a:schemeClr val="tx1"/>
                </a:solidFill>
              </a:rPr>
              <a:t>An information exchange solution designed to cut 80% of implementation time and costs for state and  local justice agencies</a:t>
            </a:r>
          </a:p>
          <a:p>
            <a:pPr lvl="1"/>
            <a:r>
              <a:rPr lang="en-US" dirty="0" smtClean="0">
                <a:solidFill>
                  <a:schemeClr val="tx1"/>
                </a:solidFill>
              </a:rPr>
              <a:t>Promotes the reuse of established promising practices in IT architecture and design</a:t>
            </a:r>
          </a:p>
          <a:p>
            <a:r>
              <a:rPr lang="en-US" dirty="0" smtClean="0"/>
              <a:t>Includes</a:t>
            </a:r>
          </a:p>
          <a:p>
            <a:pPr lvl="1"/>
            <a:r>
              <a:rPr lang="en-US" dirty="0" smtClean="0">
                <a:solidFill>
                  <a:schemeClr val="tx1"/>
                </a:solidFill>
              </a:rPr>
              <a:t>Reference Architecture planning</a:t>
            </a:r>
          </a:p>
          <a:p>
            <a:pPr lvl="1"/>
            <a:r>
              <a:rPr lang="en-US" b="1" dirty="0" smtClean="0">
                <a:solidFill>
                  <a:schemeClr val="tx1"/>
                </a:solidFill>
              </a:rPr>
              <a:t>Service Specification Packages (SSP)</a:t>
            </a:r>
          </a:p>
          <a:p>
            <a:pPr lvl="1"/>
            <a:r>
              <a:rPr lang="en-US" dirty="0" smtClean="0">
                <a:solidFill>
                  <a:schemeClr val="tx1"/>
                </a:solidFill>
              </a:rPr>
              <a:t>Technical </a:t>
            </a:r>
            <a:r>
              <a:rPr lang="en-US" dirty="0" smtClean="0">
                <a:solidFill>
                  <a:schemeClr val="tx1"/>
                </a:solidFill>
              </a:rPr>
              <a:t>Implementation </a:t>
            </a:r>
            <a:r>
              <a:rPr lang="en-US" dirty="0" smtClean="0">
                <a:solidFill>
                  <a:schemeClr val="tx1"/>
                </a:solidFill>
              </a:rPr>
              <a:t>Guidance</a:t>
            </a:r>
          </a:p>
          <a:p>
            <a:pPr lvl="1"/>
            <a:r>
              <a:rPr lang="en-US" dirty="0" smtClean="0">
                <a:solidFill>
                  <a:schemeClr val="tx1"/>
                </a:solidFill>
              </a:rPr>
              <a:t>Policy Guidance</a:t>
            </a:r>
          </a:p>
          <a:p>
            <a:pPr marL="274320" lvl="1" indent="0">
              <a:buNone/>
            </a:pPr>
            <a:endParaRPr lang="en-US" dirty="0" smtClean="0"/>
          </a:p>
          <a:p>
            <a:pPr lvl="1"/>
            <a:endParaRPr lang="en-US" dirty="0"/>
          </a:p>
        </p:txBody>
      </p:sp>
    </p:spTree>
    <p:extLst>
      <p:ext uri="{BB962C8B-B14F-4D97-AF65-F5344CB8AC3E}">
        <p14:creationId xmlns:p14="http://schemas.microsoft.com/office/powerpoint/2010/main" val="30121726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SSP</a:t>
            </a:r>
            <a:endParaRPr lang="en-US" dirty="0"/>
          </a:p>
        </p:txBody>
      </p:sp>
      <p:sp>
        <p:nvSpPr>
          <p:cNvPr id="3" name="Content Placeholder 2"/>
          <p:cNvSpPr>
            <a:spLocks noGrp="1"/>
          </p:cNvSpPr>
          <p:nvPr>
            <p:ph sz="quarter" idx="1"/>
          </p:nvPr>
        </p:nvSpPr>
        <p:spPr/>
        <p:txBody>
          <a:bodyPr/>
          <a:lstStyle/>
          <a:p>
            <a:r>
              <a:rPr lang="en-US" dirty="0" smtClean="0"/>
              <a:t>Service Specification Package</a:t>
            </a:r>
          </a:p>
          <a:p>
            <a:pPr lvl="1"/>
            <a:r>
              <a:rPr lang="en-US" dirty="0" smtClean="0"/>
              <a:t>Structured package of documents, diagrams, models, and templates</a:t>
            </a:r>
          </a:p>
          <a:p>
            <a:pPr lvl="1"/>
            <a:r>
              <a:rPr lang="en-US" dirty="0" smtClean="0"/>
              <a:t>Provides business description and technical implementation description of the service</a:t>
            </a:r>
          </a:p>
          <a:p>
            <a:pPr lvl="1"/>
            <a:r>
              <a:rPr lang="en-US" dirty="0" smtClean="0"/>
              <a:t>Incorporate open standards and best practices for information sharing</a:t>
            </a:r>
            <a:endParaRPr lang="en-US" dirty="0"/>
          </a:p>
        </p:txBody>
      </p:sp>
    </p:spTree>
    <p:extLst>
      <p:ext uri="{BB962C8B-B14F-4D97-AF65-F5344CB8AC3E}">
        <p14:creationId xmlns:p14="http://schemas.microsoft.com/office/powerpoint/2010/main" val="11486916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Project Description</a:t>
            </a:r>
            <a:endParaRPr lang="en-US" dirty="0"/>
          </a:p>
        </p:txBody>
      </p:sp>
      <p:sp>
        <p:nvSpPr>
          <p:cNvPr id="3" name="Content Placeholder 2"/>
          <p:cNvSpPr>
            <a:spLocks noGrp="1"/>
          </p:cNvSpPr>
          <p:nvPr>
            <p:ph sz="quarter" idx="1"/>
          </p:nvPr>
        </p:nvSpPr>
        <p:spPr/>
        <p:txBody>
          <a:bodyPr>
            <a:normAutofit lnSpcReduction="10000"/>
          </a:bodyPr>
          <a:lstStyle/>
          <a:p>
            <a:r>
              <a:rPr lang="en-US" sz="2800" dirty="0" smtClean="0"/>
              <a:t>Facilitate a NIEM conformant national information sharing standard for SAVIN exchanges of offender data from the point of origin to the resulting notification delivered to a victim/survivor of crime.</a:t>
            </a:r>
          </a:p>
          <a:p>
            <a:pPr>
              <a:buFontTx/>
              <a:buNone/>
            </a:pPr>
            <a:endParaRPr lang="en-US" sz="2800" dirty="0"/>
          </a:p>
          <a:p>
            <a:r>
              <a:rPr lang="en-US" sz="2800" dirty="0" smtClean="0"/>
              <a:t>Will </a:t>
            </a:r>
            <a:r>
              <a:rPr lang="en-US" sz="2800" dirty="0"/>
              <a:t>be developed for easy adoption by any state or local jurisdiction to establish, expand, and foster services offered through SAVIN programs.</a:t>
            </a:r>
          </a:p>
          <a:p>
            <a:pPr>
              <a:buFontTx/>
              <a:buNone/>
            </a:pPr>
            <a:endParaRPr lang="en-US" sz="2800" dirty="0"/>
          </a:p>
          <a:p>
            <a:r>
              <a:rPr lang="en-US" sz="2800" dirty="0" smtClean="0"/>
              <a:t>Development </a:t>
            </a:r>
            <a:r>
              <a:rPr lang="en-US" sz="2800" dirty="0"/>
              <a:t>will drive the “proof of concept” implementation at selected pilot location(s).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Project Goals</a:t>
            </a:r>
            <a:endParaRPr lang="en-US" dirty="0"/>
          </a:p>
        </p:txBody>
      </p:sp>
      <p:sp>
        <p:nvSpPr>
          <p:cNvPr id="3" name="Content Placeholder 2"/>
          <p:cNvSpPr>
            <a:spLocks noGrp="1"/>
          </p:cNvSpPr>
          <p:nvPr>
            <p:ph sz="quarter" idx="1"/>
          </p:nvPr>
        </p:nvSpPr>
        <p:spPr/>
        <p:txBody>
          <a:bodyPr>
            <a:normAutofit lnSpcReduction="10000"/>
          </a:bodyPr>
          <a:lstStyle/>
          <a:p>
            <a:r>
              <a:rPr lang="en-US" sz="2800" dirty="0"/>
              <a:t>To create a national information sharing standard for SAVIN data exchanges</a:t>
            </a:r>
          </a:p>
          <a:p>
            <a:r>
              <a:rPr lang="en-US" sz="2800" dirty="0"/>
              <a:t>Focus on data integrity and consistency from the point of origin to the resulting notification</a:t>
            </a:r>
          </a:p>
          <a:p>
            <a:r>
              <a:rPr lang="en-US" sz="2800" dirty="0"/>
              <a:t>Eliminate inconsistencies in data definitions, terms, formatting, events, etc.</a:t>
            </a:r>
          </a:p>
          <a:p>
            <a:r>
              <a:rPr lang="en-US" sz="2800" dirty="0"/>
              <a:t>Document and map the business and technical requirements associated with </a:t>
            </a:r>
            <a:r>
              <a:rPr lang="en-US" dirty="0"/>
              <a:t>SAVIN</a:t>
            </a:r>
          </a:p>
          <a:p>
            <a:r>
              <a:rPr lang="en-US" sz="2800" dirty="0"/>
              <a:t>Provide a preliminary set of design specifications and artifacts for any provider or agency to follow – regardless of the SAVIN solution used.</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eamworkPresentatio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48B9B2CA-EDF7-4407-9951-4E000200DD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TeamworkPresentation</Template>
  <TotalTime>0</TotalTime>
  <Words>1195</Words>
  <Application>Microsoft Office PowerPoint</Application>
  <PresentationFormat>On-screen Show (4:3)</PresentationFormat>
  <Paragraphs>175</Paragraphs>
  <Slides>20</Slides>
  <Notes>6</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TeamworkPresentation</vt:lpstr>
      <vt:lpstr>SAVIN IEPD PROJECT NAJIS Conference October 2012 </vt:lpstr>
      <vt:lpstr>The Need for Standards</vt:lpstr>
      <vt:lpstr>NIEM</vt:lpstr>
      <vt:lpstr>IEPD</vt:lpstr>
      <vt:lpstr>Web Services and WSDL</vt:lpstr>
      <vt:lpstr>GRA</vt:lpstr>
      <vt:lpstr>SSP</vt:lpstr>
      <vt:lpstr>Project Description</vt:lpstr>
      <vt:lpstr>Project Goals</vt:lpstr>
      <vt:lpstr>Service Purpose and Scope</vt:lpstr>
      <vt:lpstr>Service Metadata</vt:lpstr>
      <vt:lpstr>Service Drivers and Objectives</vt:lpstr>
      <vt:lpstr>Service Capability</vt:lpstr>
      <vt:lpstr>Roles and Responsibilities</vt:lpstr>
      <vt:lpstr>Project Subject Matter Experts</vt:lpstr>
      <vt:lpstr>   SAVIN (VN) Service Goal</vt:lpstr>
      <vt:lpstr>Events</vt:lpstr>
      <vt:lpstr>Results</vt:lpstr>
      <vt:lpstr>Questions</vt:lpstr>
      <vt:lpstr>Contact Information</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2012-10-04T13:23:27Z</dcterms:created>
  <dcterms:modified xsi:type="dcterms:W3CDTF">2012-10-05T13:09:47Z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TC102282699990</vt:lpwstr>
  </property>
</Properties>
</file>